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7" r:id="rId1"/>
  </p:sldMasterIdLst>
  <p:notesMasterIdLst>
    <p:notesMasterId r:id="rId19"/>
  </p:notesMasterIdLst>
  <p:sldIdLst>
    <p:sldId id="256" r:id="rId2"/>
    <p:sldId id="261" r:id="rId3"/>
    <p:sldId id="279" r:id="rId4"/>
    <p:sldId id="274" r:id="rId5"/>
    <p:sldId id="276" r:id="rId6"/>
    <p:sldId id="263" r:id="rId7"/>
    <p:sldId id="260" r:id="rId8"/>
    <p:sldId id="265" r:id="rId9"/>
    <p:sldId id="266" r:id="rId10"/>
    <p:sldId id="267" r:id="rId11"/>
    <p:sldId id="273" r:id="rId12"/>
    <p:sldId id="268" r:id="rId13"/>
    <p:sldId id="269" r:id="rId14"/>
    <p:sldId id="275" r:id="rId15"/>
    <p:sldId id="270" r:id="rId16"/>
    <p:sldId id="271"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4720C-4AF3-F453-8C61-5F3CCB343BCA}" v="93" dt="2022-01-11T19:43:50.495"/>
    <p1510:client id="{75C74ED9-AD41-4B5D-8ACA-7077F0020369}" v="32" dt="2022-01-11T23:50:52.703"/>
    <p1510:client id="{ECAEF027-C5A1-4310-A81B-4A68DB9FE4B8}" v="175" dt="2022-01-10T13:42:55.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ete, Nicole" userId="S::nparete@wallkillcsd.k12.ny.us::7bd1708d-c2d3-424b-a4fc-c6957dffa626" providerId="AD" clId="Web-{75C74ED9-AD41-4B5D-8ACA-7077F0020369}"/>
    <pc:docChg chg="modSld">
      <pc:chgData name="Parete, Nicole" userId="S::nparete@wallkillcsd.k12.ny.us::7bd1708d-c2d3-424b-a4fc-c6957dffa626" providerId="AD" clId="Web-{75C74ED9-AD41-4B5D-8ACA-7077F0020369}" dt="2022-01-11T23:50:51.593" v="30" actId="20577"/>
      <pc:docMkLst>
        <pc:docMk/>
      </pc:docMkLst>
      <pc:sldChg chg="modSp">
        <pc:chgData name="Parete, Nicole" userId="S::nparete@wallkillcsd.k12.ny.us::7bd1708d-c2d3-424b-a4fc-c6957dffa626" providerId="AD" clId="Web-{75C74ED9-AD41-4B5D-8ACA-7077F0020369}" dt="2022-01-11T23:22:07.045" v="0" actId="20577"/>
        <pc:sldMkLst>
          <pc:docMk/>
          <pc:sldMk cId="1705725480" sldId="256"/>
        </pc:sldMkLst>
        <pc:spChg chg="mod">
          <ac:chgData name="Parete, Nicole" userId="S::nparete@wallkillcsd.k12.ny.us::7bd1708d-c2d3-424b-a4fc-c6957dffa626" providerId="AD" clId="Web-{75C74ED9-AD41-4B5D-8ACA-7077F0020369}" dt="2022-01-11T23:22:07.045" v="0" actId="20577"/>
          <ac:spMkLst>
            <pc:docMk/>
            <pc:sldMk cId="1705725480" sldId="256"/>
            <ac:spMk id="3" creationId="{A1ACB6CF-88BC-5547-A640-877EF3F419E1}"/>
          </ac:spMkLst>
        </pc:spChg>
      </pc:sldChg>
      <pc:sldChg chg="addAnim modAnim">
        <pc:chgData name="Parete, Nicole" userId="S::nparete@wallkillcsd.k12.ny.us::7bd1708d-c2d3-424b-a4fc-c6957dffa626" providerId="AD" clId="Web-{75C74ED9-AD41-4B5D-8ACA-7077F0020369}" dt="2022-01-11T23:47:18.079" v="9"/>
        <pc:sldMkLst>
          <pc:docMk/>
          <pc:sldMk cId="399453166" sldId="263"/>
        </pc:sldMkLst>
      </pc:sldChg>
      <pc:sldChg chg="modSp addAnim modAnim">
        <pc:chgData name="Parete, Nicole" userId="S::nparete@wallkillcsd.k12.ny.us::7bd1708d-c2d3-424b-a4fc-c6957dffa626" providerId="AD" clId="Web-{75C74ED9-AD41-4B5D-8ACA-7077F0020369}" dt="2022-01-11T23:50:51.593" v="30" actId="20577"/>
        <pc:sldMkLst>
          <pc:docMk/>
          <pc:sldMk cId="2586596413" sldId="265"/>
        </pc:sldMkLst>
        <pc:spChg chg="mod">
          <ac:chgData name="Parete, Nicole" userId="S::nparete@wallkillcsd.k12.ny.us::7bd1708d-c2d3-424b-a4fc-c6957dffa626" providerId="AD" clId="Web-{75C74ED9-AD41-4B5D-8ACA-7077F0020369}" dt="2022-01-11T23:50:51.593" v="30" actId="20577"/>
          <ac:spMkLst>
            <pc:docMk/>
            <pc:sldMk cId="2586596413" sldId="265"/>
            <ac:spMk id="4" creationId="{01AC23E2-8D21-B842-9D70-9700495413ED}"/>
          </ac:spMkLst>
        </pc:spChg>
      </pc:sldChg>
      <pc:sldChg chg="addAnim modAnim">
        <pc:chgData name="Parete, Nicole" userId="S::nparete@wallkillcsd.k12.ny.us::7bd1708d-c2d3-424b-a4fc-c6957dffa626" providerId="AD" clId="Web-{75C74ED9-AD41-4B5D-8ACA-7077F0020369}" dt="2022-01-11T23:48:03.520" v="15"/>
        <pc:sldMkLst>
          <pc:docMk/>
          <pc:sldMk cId="2909629035" sldId="266"/>
        </pc:sldMkLst>
      </pc:sldChg>
      <pc:sldChg chg="addAnim modAnim">
        <pc:chgData name="Parete, Nicole" userId="S::nparete@wallkillcsd.k12.ny.us::7bd1708d-c2d3-424b-a4fc-c6957dffa626" providerId="AD" clId="Web-{75C74ED9-AD41-4B5D-8ACA-7077F0020369}" dt="2022-01-11T23:48:22.036" v="18"/>
        <pc:sldMkLst>
          <pc:docMk/>
          <pc:sldMk cId="960007357" sldId="267"/>
        </pc:sldMkLst>
      </pc:sldChg>
      <pc:sldChg chg="addAnim delAnim modAnim">
        <pc:chgData name="Parete, Nicole" userId="S::nparete@wallkillcsd.k12.ny.us::7bd1708d-c2d3-424b-a4fc-c6957dffa626" providerId="AD" clId="Web-{75C74ED9-AD41-4B5D-8ACA-7077F0020369}" dt="2022-01-11T23:49:13.165" v="25"/>
        <pc:sldMkLst>
          <pc:docMk/>
          <pc:sldMk cId="2426826322" sldId="271"/>
        </pc:sldMkLst>
      </pc:sldChg>
      <pc:sldChg chg="addAnim modAnim">
        <pc:chgData name="Parete, Nicole" userId="S::nparete@wallkillcsd.k12.ny.us::7bd1708d-c2d3-424b-a4fc-c6957dffa626" providerId="AD" clId="Web-{75C74ED9-AD41-4B5D-8ACA-7077F0020369}" dt="2022-01-11T23:48:33.334" v="21"/>
        <pc:sldMkLst>
          <pc:docMk/>
          <pc:sldMk cId="1594965745" sldId="273"/>
        </pc:sldMkLst>
      </pc:sldChg>
      <pc:sldChg chg="addAnim modAnim">
        <pc:chgData name="Parete, Nicole" userId="S::nparete@wallkillcsd.k12.ny.us::7bd1708d-c2d3-424b-a4fc-c6957dffa626" providerId="AD" clId="Web-{75C74ED9-AD41-4B5D-8ACA-7077F0020369}" dt="2022-01-11T23:46:28.169" v="3"/>
        <pc:sldMkLst>
          <pc:docMk/>
          <pc:sldMk cId="2219219626" sldId="274"/>
        </pc:sldMkLst>
      </pc:sldChg>
      <pc:sldChg chg="addAnim modAnim">
        <pc:chgData name="Parete, Nicole" userId="S::nparete@wallkillcsd.k12.ny.us::7bd1708d-c2d3-424b-a4fc-c6957dffa626" providerId="AD" clId="Web-{75C74ED9-AD41-4B5D-8ACA-7077F0020369}" dt="2022-01-11T23:47:11.594" v="6"/>
        <pc:sldMkLst>
          <pc:docMk/>
          <pc:sldMk cId="1934272420" sldId="276"/>
        </pc:sldMkLst>
      </pc:sldChg>
    </pc:docChg>
  </pc:docChgLst>
  <pc:docChgLst>
    <pc:chgData name="Nicole" userId="7bd1708d-c2d3-424b-a4fc-c6957dffa626" providerId="ADAL" clId="{ECAEF027-C5A1-4310-A81B-4A68DB9FE4B8}"/>
    <pc:docChg chg="delSld modSld sldOrd">
      <pc:chgData name="Nicole" userId="7bd1708d-c2d3-424b-a4fc-c6957dffa626" providerId="ADAL" clId="{ECAEF027-C5A1-4310-A81B-4A68DB9FE4B8}" dt="2022-01-10T14:16:53.938" v="177"/>
      <pc:docMkLst>
        <pc:docMk/>
      </pc:docMkLst>
      <pc:sldChg chg="modSp">
        <pc:chgData name="Nicole" userId="7bd1708d-c2d3-424b-a4fc-c6957dffa626" providerId="ADAL" clId="{ECAEF027-C5A1-4310-A81B-4A68DB9FE4B8}" dt="2022-01-10T13:42:55.971" v="174" actId="20577"/>
        <pc:sldMkLst>
          <pc:docMk/>
          <pc:sldMk cId="399453166" sldId="263"/>
        </pc:sldMkLst>
        <pc:graphicFrameChg chg="mod">
          <ac:chgData name="Nicole" userId="7bd1708d-c2d3-424b-a4fc-c6957dffa626" providerId="ADAL" clId="{ECAEF027-C5A1-4310-A81B-4A68DB9FE4B8}" dt="2022-01-10T13:42:55.971" v="174" actId="20577"/>
          <ac:graphicFrameMkLst>
            <pc:docMk/>
            <pc:sldMk cId="399453166" sldId="263"/>
            <ac:graphicFrameMk id="40" creationId="{EC363081-CAED-437C-AC9E-6AD46B781BF8}"/>
          </ac:graphicFrameMkLst>
        </pc:graphicFrameChg>
      </pc:sldChg>
      <pc:sldChg chg="ord">
        <pc:chgData name="Nicole" userId="7bd1708d-c2d3-424b-a4fc-c6957dffa626" providerId="ADAL" clId="{ECAEF027-C5A1-4310-A81B-4A68DB9FE4B8}" dt="2022-01-10T14:16:53.938" v="177"/>
        <pc:sldMkLst>
          <pc:docMk/>
          <pc:sldMk cId="1829216746" sldId="270"/>
        </pc:sldMkLst>
      </pc:sldChg>
      <pc:sldChg chg="del">
        <pc:chgData name="Nicole" userId="7bd1708d-c2d3-424b-a4fc-c6957dffa626" providerId="ADAL" clId="{ECAEF027-C5A1-4310-A81B-4A68DB9FE4B8}" dt="2022-01-10T14:16:29.496" v="175" actId="47"/>
        <pc:sldMkLst>
          <pc:docMk/>
          <pc:sldMk cId="3095405801" sldId="272"/>
        </pc:sldMkLst>
      </pc:sldChg>
    </pc:docChg>
  </pc:docChgLst>
  <pc:docChgLst>
    <pc:chgData name="White, Anthony" userId="S::awhite@wallkillcsd.k12.ny.us::cc25af26-7e02-41fa-a4ee-6060977f627a" providerId="AD" clId="Web-{6824720C-4AF3-F453-8C61-5F3CCB343BCA}"/>
    <pc:docChg chg="modSld">
      <pc:chgData name="White, Anthony" userId="S::awhite@wallkillcsd.k12.ny.us::cc25af26-7e02-41fa-a4ee-6060977f627a" providerId="AD" clId="Web-{6824720C-4AF3-F453-8C61-5F3CCB343BCA}" dt="2022-01-11T19:43:50.495" v="93" actId="20577"/>
      <pc:docMkLst>
        <pc:docMk/>
      </pc:docMkLst>
      <pc:sldChg chg="modSp">
        <pc:chgData name="White, Anthony" userId="S::awhite@wallkillcsd.k12.ny.us::cc25af26-7e02-41fa-a4ee-6060977f627a" providerId="AD" clId="Web-{6824720C-4AF3-F453-8C61-5F3CCB343BCA}" dt="2022-01-11T19:43:50.495" v="93" actId="20577"/>
        <pc:sldMkLst>
          <pc:docMk/>
          <pc:sldMk cId="2586596413" sldId="265"/>
        </pc:sldMkLst>
        <pc:spChg chg="mod">
          <ac:chgData name="White, Anthony" userId="S::awhite@wallkillcsd.k12.ny.us::cc25af26-7e02-41fa-a4ee-6060977f627a" providerId="AD" clId="Web-{6824720C-4AF3-F453-8C61-5F3CCB343BCA}" dt="2022-01-11T19:43:50.495" v="93" actId="20577"/>
          <ac:spMkLst>
            <pc:docMk/>
            <pc:sldMk cId="2586596413" sldId="265"/>
            <ac:spMk id="4" creationId="{01AC23E2-8D21-B842-9D70-9700495413ED}"/>
          </ac:spMkLst>
        </pc:spChg>
      </pc:sldChg>
      <pc:sldChg chg="modSp">
        <pc:chgData name="White, Anthony" userId="S::awhite@wallkillcsd.k12.ny.us::cc25af26-7e02-41fa-a4ee-6060977f627a" providerId="AD" clId="Web-{6824720C-4AF3-F453-8C61-5F3CCB343BCA}" dt="2022-01-11T19:42:09.227" v="58" actId="20577"/>
        <pc:sldMkLst>
          <pc:docMk/>
          <pc:sldMk cId="2909629035" sldId="266"/>
        </pc:sldMkLst>
        <pc:spChg chg="mod">
          <ac:chgData name="White, Anthony" userId="S::awhite@wallkillcsd.k12.ny.us::cc25af26-7e02-41fa-a4ee-6060977f627a" providerId="AD" clId="Web-{6824720C-4AF3-F453-8C61-5F3CCB343BCA}" dt="2022-01-11T19:42:09.227" v="58" actId="20577"/>
          <ac:spMkLst>
            <pc:docMk/>
            <pc:sldMk cId="2909629035" sldId="266"/>
            <ac:spMk id="4" creationId="{E2022DDC-4295-F846-9499-4184C92108D0}"/>
          </ac:spMkLst>
        </pc:spChg>
      </pc:sldChg>
      <pc:sldChg chg="modSp">
        <pc:chgData name="White, Anthony" userId="S::awhite@wallkillcsd.k12.ny.us::cc25af26-7e02-41fa-a4ee-6060977f627a" providerId="AD" clId="Web-{6824720C-4AF3-F453-8C61-5F3CCB343BCA}" dt="2022-01-11T19:41:35.585" v="56" actId="20577"/>
        <pc:sldMkLst>
          <pc:docMk/>
          <pc:sldMk cId="4243203538" sldId="268"/>
        </pc:sldMkLst>
        <pc:spChg chg="mod">
          <ac:chgData name="White, Anthony" userId="S::awhite@wallkillcsd.k12.ny.us::cc25af26-7e02-41fa-a4ee-6060977f627a" providerId="AD" clId="Web-{6824720C-4AF3-F453-8C61-5F3CCB343BCA}" dt="2022-01-11T19:41:35.585" v="56" actId="20577"/>
          <ac:spMkLst>
            <pc:docMk/>
            <pc:sldMk cId="4243203538" sldId="268"/>
            <ac:spMk id="4" creationId="{30BD0556-6F1C-5745-82D1-EDFDAE5FC68F}"/>
          </ac:spMkLst>
        </pc:spChg>
      </pc:sldChg>
      <pc:sldChg chg="modSp">
        <pc:chgData name="White, Anthony" userId="S::awhite@wallkillcsd.k12.ny.us::cc25af26-7e02-41fa-a4ee-6060977f627a" providerId="AD" clId="Web-{6824720C-4AF3-F453-8C61-5F3CCB343BCA}" dt="2022-01-11T19:38:12.784" v="13" actId="20577"/>
        <pc:sldMkLst>
          <pc:docMk/>
          <pc:sldMk cId="547845371" sldId="275"/>
        </pc:sldMkLst>
        <pc:spChg chg="mod">
          <ac:chgData name="White, Anthony" userId="S::awhite@wallkillcsd.k12.ny.us::cc25af26-7e02-41fa-a4ee-6060977f627a" providerId="AD" clId="Web-{6824720C-4AF3-F453-8C61-5F3CCB343BCA}" dt="2022-01-11T19:38:12.784" v="13" actId="20577"/>
          <ac:spMkLst>
            <pc:docMk/>
            <pc:sldMk cId="547845371" sldId="275"/>
            <ac:spMk id="11" creationId="{0C4B3A84-FC45-9949-80C9-B481EDA818C7}"/>
          </ac:spMkLst>
        </pc:spChg>
      </pc:sldChg>
      <pc:sldChg chg="modSp">
        <pc:chgData name="White, Anthony" userId="S::awhite@wallkillcsd.k12.ny.us::cc25af26-7e02-41fa-a4ee-6060977f627a" providerId="AD" clId="Web-{6824720C-4AF3-F453-8C61-5F3CCB343BCA}" dt="2022-01-11T19:38:45.488" v="37" actId="20577"/>
        <pc:sldMkLst>
          <pc:docMk/>
          <pc:sldMk cId="3565432557" sldId="278"/>
        </pc:sldMkLst>
        <pc:spChg chg="mod">
          <ac:chgData name="White, Anthony" userId="S::awhite@wallkillcsd.k12.ny.us::cc25af26-7e02-41fa-a4ee-6060977f627a" providerId="AD" clId="Web-{6824720C-4AF3-F453-8C61-5F3CCB343BCA}" dt="2022-01-11T19:38:45.488" v="37" actId="20577"/>
          <ac:spMkLst>
            <pc:docMk/>
            <pc:sldMk cId="3565432557" sldId="278"/>
            <ac:spMk id="8" creationId="{1614E886-7A2D-1346-BA09-9C64DD8E5E8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D1A20-9B0E-45AC-8F27-905EA2C73370}"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6DEA9030-3991-42DE-928E-086FD119E1CB}">
      <dgm:prSet/>
      <dgm:spPr/>
      <dgm:t>
        <a:bodyPr/>
        <a:lstStyle/>
        <a:p>
          <a:r>
            <a:rPr lang="en-US"/>
            <a:t>Review your child’s current IEP, past progress reports, report cards, evaluations and reports. If applicable, please share any outside evaluations and Doctor reports with the CSE in advance of the meeting.</a:t>
          </a:r>
        </a:p>
      </dgm:t>
    </dgm:pt>
    <dgm:pt modelId="{203BC36A-E73D-4691-940A-66A4366A93FC}" type="parTrans" cxnId="{436C03ED-D144-4A6E-BF2F-4A6160265768}">
      <dgm:prSet/>
      <dgm:spPr/>
      <dgm:t>
        <a:bodyPr/>
        <a:lstStyle/>
        <a:p>
          <a:endParaRPr lang="en-US"/>
        </a:p>
      </dgm:t>
    </dgm:pt>
    <dgm:pt modelId="{306DB8C3-8B63-4D94-BECE-63757A79EADE}" type="sibTrans" cxnId="{436C03ED-D144-4A6E-BF2F-4A6160265768}">
      <dgm:prSet/>
      <dgm:spPr/>
      <dgm:t>
        <a:bodyPr/>
        <a:lstStyle/>
        <a:p>
          <a:endParaRPr lang="en-US"/>
        </a:p>
      </dgm:t>
    </dgm:pt>
    <dgm:pt modelId="{E13D50D6-03F5-47A3-81BD-C73CE3A20B06}">
      <dgm:prSet/>
      <dgm:spPr/>
      <dgm:t>
        <a:bodyPr/>
        <a:lstStyle/>
        <a:p>
          <a:r>
            <a:rPr lang="en-US"/>
            <a:t>Talk with your child about the upcoming CSE Meeting and ask about school. “What things are hard? What things are easy? What’s important for you to focus on this year?” </a:t>
          </a:r>
        </a:p>
      </dgm:t>
    </dgm:pt>
    <dgm:pt modelId="{2B3D80B0-5387-4C4E-9B3A-97CD0C7D0604}" type="parTrans" cxnId="{F7B6A3A0-138C-4FBA-BD88-6EDBF2F8BBC3}">
      <dgm:prSet/>
      <dgm:spPr/>
      <dgm:t>
        <a:bodyPr/>
        <a:lstStyle/>
        <a:p>
          <a:endParaRPr lang="en-US"/>
        </a:p>
      </dgm:t>
    </dgm:pt>
    <dgm:pt modelId="{B18AB576-2292-47A1-A014-06BD40D90141}" type="sibTrans" cxnId="{F7B6A3A0-138C-4FBA-BD88-6EDBF2F8BBC3}">
      <dgm:prSet/>
      <dgm:spPr/>
      <dgm:t>
        <a:bodyPr/>
        <a:lstStyle/>
        <a:p>
          <a:endParaRPr lang="en-US"/>
        </a:p>
      </dgm:t>
    </dgm:pt>
    <dgm:pt modelId="{44C2C633-2D5A-424D-9F11-A33313CBB2E5}">
      <dgm:prSet/>
      <dgm:spPr/>
      <dgm:t>
        <a:bodyPr/>
        <a:lstStyle/>
        <a:p>
          <a:r>
            <a:rPr lang="en-US"/>
            <a:t>Consider your child’s strengths/weaknesses, interests and preferences in general; how best does your child learn? </a:t>
          </a:r>
        </a:p>
      </dgm:t>
    </dgm:pt>
    <dgm:pt modelId="{901FF83A-E952-42E4-81DB-E643B509CCFA}" type="parTrans" cxnId="{2DD6AFE2-2B60-49F5-8CB0-C25F213A7BBA}">
      <dgm:prSet/>
      <dgm:spPr/>
      <dgm:t>
        <a:bodyPr/>
        <a:lstStyle/>
        <a:p>
          <a:endParaRPr lang="en-US"/>
        </a:p>
      </dgm:t>
    </dgm:pt>
    <dgm:pt modelId="{415F25E5-014A-4FAE-8567-5165A9A00E35}" type="sibTrans" cxnId="{2DD6AFE2-2B60-49F5-8CB0-C25F213A7BBA}">
      <dgm:prSet/>
      <dgm:spPr/>
      <dgm:t>
        <a:bodyPr/>
        <a:lstStyle/>
        <a:p>
          <a:endParaRPr lang="en-US"/>
        </a:p>
      </dgm:t>
    </dgm:pt>
    <dgm:pt modelId="{D818E033-7858-4119-B105-748C20339BE4}">
      <dgm:prSet/>
      <dgm:spPr/>
      <dgm:t>
        <a:bodyPr/>
        <a:lstStyle/>
        <a:p>
          <a:r>
            <a:rPr lang="en-US"/>
            <a:t>It will be important to share what methods you have found to be effective in supporting your child’s growth and development, including any therapies your child participates in outside of school. </a:t>
          </a:r>
        </a:p>
      </dgm:t>
    </dgm:pt>
    <dgm:pt modelId="{49265E24-69EB-408E-BF21-FD294DE6AC02}" type="parTrans" cxnId="{3E7CD791-6EB1-4484-9F13-33BF54DBEE06}">
      <dgm:prSet/>
      <dgm:spPr/>
      <dgm:t>
        <a:bodyPr/>
        <a:lstStyle/>
        <a:p>
          <a:endParaRPr lang="en-US"/>
        </a:p>
      </dgm:t>
    </dgm:pt>
    <dgm:pt modelId="{2BAF33F5-82CF-4FA6-B373-C6AD4AF27497}" type="sibTrans" cxnId="{3E7CD791-6EB1-4484-9F13-33BF54DBEE06}">
      <dgm:prSet/>
      <dgm:spPr/>
      <dgm:t>
        <a:bodyPr/>
        <a:lstStyle/>
        <a:p>
          <a:endParaRPr lang="en-US"/>
        </a:p>
      </dgm:t>
    </dgm:pt>
    <dgm:pt modelId="{DB44EBA4-0C1B-3640-9732-0E2F2FEC9691}" type="pres">
      <dgm:prSet presAssocID="{C02D1A20-9B0E-45AC-8F27-905EA2C73370}" presName="vert0" presStyleCnt="0">
        <dgm:presLayoutVars>
          <dgm:dir/>
          <dgm:animOne val="branch"/>
          <dgm:animLvl val="lvl"/>
        </dgm:presLayoutVars>
      </dgm:prSet>
      <dgm:spPr/>
    </dgm:pt>
    <dgm:pt modelId="{AAA33100-9150-A648-818A-BBDF73148059}" type="pres">
      <dgm:prSet presAssocID="{6DEA9030-3991-42DE-928E-086FD119E1CB}" presName="thickLine" presStyleLbl="alignNode1" presStyleIdx="0" presStyleCnt="4"/>
      <dgm:spPr/>
    </dgm:pt>
    <dgm:pt modelId="{7BA9D7BE-A886-854E-85B2-0903B213C183}" type="pres">
      <dgm:prSet presAssocID="{6DEA9030-3991-42DE-928E-086FD119E1CB}" presName="horz1" presStyleCnt="0"/>
      <dgm:spPr/>
    </dgm:pt>
    <dgm:pt modelId="{498EFF57-1867-B248-8C27-9EC32D8C789C}" type="pres">
      <dgm:prSet presAssocID="{6DEA9030-3991-42DE-928E-086FD119E1CB}" presName="tx1" presStyleLbl="revTx" presStyleIdx="0" presStyleCnt="4"/>
      <dgm:spPr/>
    </dgm:pt>
    <dgm:pt modelId="{720BA117-6052-F64A-B455-DA6BCED2D089}" type="pres">
      <dgm:prSet presAssocID="{6DEA9030-3991-42DE-928E-086FD119E1CB}" presName="vert1" presStyleCnt="0"/>
      <dgm:spPr/>
    </dgm:pt>
    <dgm:pt modelId="{74FCB7A3-DFA7-D042-8055-216B1D863F88}" type="pres">
      <dgm:prSet presAssocID="{E13D50D6-03F5-47A3-81BD-C73CE3A20B06}" presName="thickLine" presStyleLbl="alignNode1" presStyleIdx="1" presStyleCnt="4"/>
      <dgm:spPr/>
    </dgm:pt>
    <dgm:pt modelId="{E906BD8E-A6A3-E843-B3BB-8B7F322471CA}" type="pres">
      <dgm:prSet presAssocID="{E13D50D6-03F5-47A3-81BD-C73CE3A20B06}" presName="horz1" presStyleCnt="0"/>
      <dgm:spPr/>
    </dgm:pt>
    <dgm:pt modelId="{E828C697-486A-4341-8954-1F0530D553E5}" type="pres">
      <dgm:prSet presAssocID="{E13D50D6-03F5-47A3-81BD-C73CE3A20B06}" presName="tx1" presStyleLbl="revTx" presStyleIdx="1" presStyleCnt="4"/>
      <dgm:spPr/>
    </dgm:pt>
    <dgm:pt modelId="{C217241A-A0A8-1343-A923-04C9858395D2}" type="pres">
      <dgm:prSet presAssocID="{E13D50D6-03F5-47A3-81BD-C73CE3A20B06}" presName="vert1" presStyleCnt="0"/>
      <dgm:spPr/>
    </dgm:pt>
    <dgm:pt modelId="{C25C12EB-31C5-9645-9A75-D56C96881175}" type="pres">
      <dgm:prSet presAssocID="{44C2C633-2D5A-424D-9F11-A33313CBB2E5}" presName="thickLine" presStyleLbl="alignNode1" presStyleIdx="2" presStyleCnt="4"/>
      <dgm:spPr/>
    </dgm:pt>
    <dgm:pt modelId="{DB29AB0A-6390-AC45-B23D-E2894518B11F}" type="pres">
      <dgm:prSet presAssocID="{44C2C633-2D5A-424D-9F11-A33313CBB2E5}" presName="horz1" presStyleCnt="0"/>
      <dgm:spPr/>
    </dgm:pt>
    <dgm:pt modelId="{EEB5F0C9-0AE2-2C47-983D-87715D3002B6}" type="pres">
      <dgm:prSet presAssocID="{44C2C633-2D5A-424D-9F11-A33313CBB2E5}" presName="tx1" presStyleLbl="revTx" presStyleIdx="2" presStyleCnt="4"/>
      <dgm:spPr/>
    </dgm:pt>
    <dgm:pt modelId="{9036A570-8B0E-3942-9A17-09DCF26541A1}" type="pres">
      <dgm:prSet presAssocID="{44C2C633-2D5A-424D-9F11-A33313CBB2E5}" presName="vert1" presStyleCnt="0"/>
      <dgm:spPr/>
    </dgm:pt>
    <dgm:pt modelId="{ED9F0753-623A-BC44-AFE0-B0DBDF3727DF}" type="pres">
      <dgm:prSet presAssocID="{D818E033-7858-4119-B105-748C20339BE4}" presName="thickLine" presStyleLbl="alignNode1" presStyleIdx="3" presStyleCnt="4"/>
      <dgm:spPr/>
    </dgm:pt>
    <dgm:pt modelId="{1190BDDF-18E4-FA45-840D-4B23BAF73533}" type="pres">
      <dgm:prSet presAssocID="{D818E033-7858-4119-B105-748C20339BE4}" presName="horz1" presStyleCnt="0"/>
      <dgm:spPr/>
    </dgm:pt>
    <dgm:pt modelId="{308CF5B5-C8EB-A941-B26D-0501AFD43303}" type="pres">
      <dgm:prSet presAssocID="{D818E033-7858-4119-B105-748C20339BE4}" presName="tx1" presStyleLbl="revTx" presStyleIdx="3" presStyleCnt="4"/>
      <dgm:spPr/>
    </dgm:pt>
    <dgm:pt modelId="{F5868712-327C-7743-BA5A-AF404AC89BC7}" type="pres">
      <dgm:prSet presAssocID="{D818E033-7858-4119-B105-748C20339BE4}" presName="vert1" presStyleCnt="0"/>
      <dgm:spPr/>
    </dgm:pt>
  </dgm:ptLst>
  <dgm:cxnLst>
    <dgm:cxn modelId="{EB251234-14DC-9D46-B957-DBE8C80F4CF4}" type="presOf" srcId="{6DEA9030-3991-42DE-928E-086FD119E1CB}" destId="{498EFF57-1867-B248-8C27-9EC32D8C789C}" srcOrd="0" destOrd="0" presId="urn:microsoft.com/office/officeart/2008/layout/LinedList"/>
    <dgm:cxn modelId="{C2962469-8AC9-3542-8F24-0D9ACBD47903}" type="presOf" srcId="{44C2C633-2D5A-424D-9F11-A33313CBB2E5}" destId="{EEB5F0C9-0AE2-2C47-983D-87715D3002B6}" srcOrd="0" destOrd="0" presId="urn:microsoft.com/office/officeart/2008/layout/LinedList"/>
    <dgm:cxn modelId="{3E7CD791-6EB1-4484-9F13-33BF54DBEE06}" srcId="{C02D1A20-9B0E-45AC-8F27-905EA2C73370}" destId="{D818E033-7858-4119-B105-748C20339BE4}" srcOrd="3" destOrd="0" parTransId="{49265E24-69EB-408E-BF21-FD294DE6AC02}" sibTransId="{2BAF33F5-82CF-4FA6-B373-C6AD4AF27497}"/>
    <dgm:cxn modelId="{F7B6A3A0-138C-4FBA-BD88-6EDBF2F8BBC3}" srcId="{C02D1A20-9B0E-45AC-8F27-905EA2C73370}" destId="{E13D50D6-03F5-47A3-81BD-C73CE3A20B06}" srcOrd="1" destOrd="0" parTransId="{2B3D80B0-5387-4C4E-9B3A-97CD0C7D0604}" sibTransId="{B18AB576-2292-47A1-A014-06BD40D90141}"/>
    <dgm:cxn modelId="{661BBDD1-97E3-FF4E-B990-C0ACF05F3760}" type="presOf" srcId="{E13D50D6-03F5-47A3-81BD-C73CE3A20B06}" destId="{E828C697-486A-4341-8954-1F0530D553E5}" srcOrd="0" destOrd="0" presId="urn:microsoft.com/office/officeart/2008/layout/LinedList"/>
    <dgm:cxn modelId="{80CD3FDF-63A5-3948-91DD-562343622857}" type="presOf" srcId="{C02D1A20-9B0E-45AC-8F27-905EA2C73370}" destId="{DB44EBA4-0C1B-3640-9732-0E2F2FEC9691}" srcOrd="0" destOrd="0" presId="urn:microsoft.com/office/officeart/2008/layout/LinedList"/>
    <dgm:cxn modelId="{2DD6AFE2-2B60-49F5-8CB0-C25F213A7BBA}" srcId="{C02D1A20-9B0E-45AC-8F27-905EA2C73370}" destId="{44C2C633-2D5A-424D-9F11-A33313CBB2E5}" srcOrd="2" destOrd="0" parTransId="{901FF83A-E952-42E4-81DB-E643B509CCFA}" sibTransId="{415F25E5-014A-4FAE-8567-5165A9A00E35}"/>
    <dgm:cxn modelId="{C11B0AE6-EB71-594F-B8C7-7C8CF93C501D}" type="presOf" srcId="{D818E033-7858-4119-B105-748C20339BE4}" destId="{308CF5B5-C8EB-A941-B26D-0501AFD43303}" srcOrd="0" destOrd="0" presId="urn:microsoft.com/office/officeart/2008/layout/LinedList"/>
    <dgm:cxn modelId="{436C03ED-D144-4A6E-BF2F-4A6160265768}" srcId="{C02D1A20-9B0E-45AC-8F27-905EA2C73370}" destId="{6DEA9030-3991-42DE-928E-086FD119E1CB}" srcOrd="0" destOrd="0" parTransId="{203BC36A-E73D-4691-940A-66A4366A93FC}" sibTransId="{306DB8C3-8B63-4D94-BECE-63757A79EADE}"/>
    <dgm:cxn modelId="{96746EA5-4C26-DB4E-BBF5-526BED1D8641}" type="presParOf" srcId="{DB44EBA4-0C1B-3640-9732-0E2F2FEC9691}" destId="{AAA33100-9150-A648-818A-BBDF73148059}" srcOrd="0" destOrd="0" presId="urn:microsoft.com/office/officeart/2008/layout/LinedList"/>
    <dgm:cxn modelId="{FB67BD98-9773-CD41-91D4-E37603425817}" type="presParOf" srcId="{DB44EBA4-0C1B-3640-9732-0E2F2FEC9691}" destId="{7BA9D7BE-A886-854E-85B2-0903B213C183}" srcOrd="1" destOrd="0" presId="urn:microsoft.com/office/officeart/2008/layout/LinedList"/>
    <dgm:cxn modelId="{F19C1465-431E-6245-9AC3-4485A5AC5CA3}" type="presParOf" srcId="{7BA9D7BE-A886-854E-85B2-0903B213C183}" destId="{498EFF57-1867-B248-8C27-9EC32D8C789C}" srcOrd="0" destOrd="0" presId="urn:microsoft.com/office/officeart/2008/layout/LinedList"/>
    <dgm:cxn modelId="{ED649BE3-7AA5-A242-90E1-F7912A5D66E2}" type="presParOf" srcId="{7BA9D7BE-A886-854E-85B2-0903B213C183}" destId="{720BA117-6052-F64A-B455-DA6BCED2D089}" srcOrd="1" destOrd="0" presId="urn:microsoft.com/office/officeart/2008/layout/LinedList"/>
    <dgm:cxn modelId="{87370854-ED83-1548-A105-92CB7CA5BF82}" type="presParOf" srcId="{DB44EBA4-0C1B-3640-9732-0E2F2FEC9691}" destId="{74FCB7A3-DFA7-D042-8055-216B1D863F88}" srcOrd="2" destOrd="0" presId="urn:microsoft.com/office/officeart/2008/layout/LinedList"/>
    <dgm:cxn modelId="{22497A12-79A2-F540-84F9-65721424D669}" type="presParOf" srcId="{DB44EBA4-0C1B-3640-9732-0E2F2FEC9691}" destId="{E906BD8E-A6A3-E843-B3BB-8B7F322471CA}" srcOrd="3" destOrd="0" presId="urn:microsoft.com/office/officeart/2008/layout/LinedList"/>
    <dgm:cxn modelId="{51D0D419-051A-904D-9CB1-D692DBF3ECC7}" type="presParOf" srcId="{E906BD8E-A6A3-E843-B3BB-8B7F322471CA}" destId="{E828C697-486A-4341-8954-1F0530D553E5}" srcOrd="0" destOrd="0" presId="urn:microsoft.com/office/officeart/2008/layout/LinedList"/>
    <dgm:cxn modelId="{94F0AD87-F395-C945-BAB6-E53898CC353D}" type="presParOf" srcId="{E906BD8E-A6A3-E843-B3BB-8B7F322471CA}" destId="{C217241A-A0A8-1343-A923-04C9858395D2}" srcOrd="1" destOrd="0" presId="urn:microsoft.com/office/officeart/2008/layout/LinedList"/>
    <dgm:cxn modelId="{E467A88E-6D98-F34A-A243-E95C935F0FAD}" type="presParOf" srcId="{DB44EBA4-0C1B-3640-9732-0E2F2FEC9691}" destId="{C25C12EB-31C5-9645-9A75-D56C96881175}" srcOrd="4" destOrd="0" presId="urn:microsoft.com/office/officeart/2008/layout/LinedList"/>
    <dgm:cxn modelId="{C144FCD8-935E-5B40-99EB-EA1FBCBC3DD2}" type="presParOf" srcId="{DB44EBA4-0C1B-3640-9732-0E2F2FEC9691}" destId="{DB29AB0A-6390-AC45-B23D-E2894518B11F}" srcOrd="5" destOrd="0" presId="urn:microsoft.com/office/officeart/2008/layout/LinedList"/>
    <dgm:cxn modelId="{DE71EFBA-C11D-A345-9F93-6CC7A87311E5}" type="presParOf" srcId="{DB29AB0A-6390-AC45-B23D-E2894518B11F}" destId="{EEB5F0C9-0AE2-2C47-983D-87715D3002B6}" srcOrd="0" destOrd="0" presId="urn:microsoft.com/office/officeart/2008/layout/LinedList"/>
    <dgm:cxn modelId="{77C5320E-0074-F04E-ABC9-0CDDA3E73705}" type="presParOf" srcId="{DB29AB0A-6390-AC45-B23D-E2894518B11F}" destId="{9036A570-8B0E-3942-9A17-09DCF26541A1}" srcOrd="1" destOrd="0" presId="urn:microsoft.com/office/officeart/2008/layout/LinedList"/>
    <dgm:cxn modelId="{2D215AFE-BFE7-954B-B254-AF86CC333B24}" type="presParOf" srcId="{DB44EBA4-0C1B-3640-9732-0E2F2FEC9691}" destId="{ED9F0753-623A-BC44-AFE0-B0DBDF3727DF}" srcOrd="6" destOrd="0" presId="urn:microsoft.com/office/officeart/2008/layout/LinedList"/>
    <dgm:cxn modelId="{9875DB63-B835-E741-9262-402292A0509E}" type="presParOf" srcId="{DB44EBA4-0C1B-3640-9732-0E2F2FEC9691}" destId="{1190BDDF-18E4-FA45-840D-4B23BAF73533}" srcOrd="7" destOrd="0" presId="urn:microsoft.com/office/officeart/2008/layout/LinedList"/>
    <dgm:cxn modelId="{2F8EA2F2-263B-5D44-AC6A-972C528B4B60}" type="presParOf" srcId="{1190BDDF-18E4-FA45-840D-4B23BAF73533}" destId="{308CF5B5-C8EB-A941-B26D-0501AFD43303}" srcOrd="0" destOrd="0" presId="urn:microsoft.com/office/officeart/2008/layout/LinedList"/>
    <dgm:cxn modelId="{0052007E-B377-EC46-A13B-A6D02A234A09}" type="presParOf" srcId="{1190BDDF-18E4-FA45-840D-4B23BAF73533}" destId="{F5868712-327C-7743-BA5A-AF404AC89B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2AE3BE-266A-4897-B5D7-383CD69A8B6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ED11DC6-E312-4662-AFAA-882D81A0BCA7}">
      <dgm:prSet/>
      <dgm:spPr/>
      <dgm:t>
        <a:bodyPr/>
        <a:lstStyle/>
        <a:p>
          <a:r>
            <a:rPr lang="en-US"/>
            <a:t>Write down any questions or specific concerns you have. Consider sharing those questions and/or concerns in advance of the meeting.</a:t>
          </a:r>
        </a:p>
      </dgm:t>
    </dgm:pt>
    <dgm:pt modelId="{D230E538-AC32-41E5-AAE2-D822E72BAFCD}" type="parTrans" cxnId="{FA7D7208-59C2-4B09-B862-B3963F519AA0}">
      <dgm:prSet/>
      <dgm:spPr/>
      <dgm:t>
        <a:bodyPr/>
        <a:lstStyle/>
        <a:p>
          <a:endParaRPr lang="en-US"/>
        </a:p>
      </dgm:t>
    </dgm:pt>
    <dgm:pt modelId="{4144A10E-CD44-4FB7-A176-09D9802DF7E8}" type="sibTrans" cxnId="{FA7D7208-59C2-4B09-B862-B3963F519AA0}">
      <dgm:prSet/>
      <dgm:spPr/>
      <dgm:t>
        <a:bodyPr/>
        <a:lstStyle/>
        <a:p>
          <a:endParaRPr lang="en-US"/>
        </a:p>
      </dgm:t>
    </dgm:pt>
    <dgm:pt modelId="{26F74CB4-B558-43E5-AA60-01B0CE71612E}">
      <dgm:prSet/>
      <dgm:spPr/>
      <dgm:t>
        <a:bodyPr/>
        <a:lstStyle/>
        <a:p>
          <a:r>
            <a:rPr lang="en-US"/>
            <a:t>It may be helpful to make an appointment to speak with your child’s teachers and/or providers to discuss their thoughts for next school year in advance of the meeting. </a:t>
          </a:r>
        </a:p>
      </dgm:t>
    </dgm:pt>
    <dgm:pt modelId="{1C1984D4-E713-493B-BA8A-89EF07FFB64A}" type="parTrans" cxnId="{9531D09E-C3A4-4445-99D2-8449B00776A8}">
      <dgm:prSet/>
      <dgm:spPr/>
      <dgm:t>
        <a:bodyPr/>
        <a:lstStyle/>
        <a:p>
          <a:endParaRPr lang="en-US"/>
        </a:p>
      </dgm:t>
    </dgm:pt>
    <dgm:pt modelId="{6FB46370-6EE7-4A0E-8AC9-EABD484B2F3D}" type="sibTrans" cxnId="{9531D09E-C3A4-4445-99D2-8449B00776A8}">
      <dgm:prSet/>
      <dgm:spPr/>
      <dgm:t>
        <a:bodyPr/>
        <a:lstStyle/>
        <a:p>
          <a:endParaRPr lang="en-US"/>
        </a:p>
      </dgm:t>
    </dgm:pt>
    <dgm:pt modelId="{98954FA6-3D1E-6E4C-A659-C71335FACCFC}" type="pres">
      <dgm:prSet presAssocID="{FA2AE3BE-266A-4897-B5D7-383CD69A8B68}" presName="vert0" presStyleCnt="0">
        <dgm:presLayoutVars>
          <dgm:dir/>
          <dgm:animOne val="branch"/>
          <dgm:animLvl val="lvl"/>
        </dgm:presLayoutVars>
      </dgm:prSet>
      <dgm:spPr/>
    </dgm:pt>
    <dgm:pt modelId="{5F0BFA83-5B54-1043-B2CE-48531AC3F99B}" type="pres">
      <dgm:prSet presAssocID="{9ED11DC6-E312-4662-AFAA-882D81A0BCA7}" presName="thickLine" presStyleLbl="alignNode1" presStyleIdx="0" presStyleCnt="2"/>
      <dgm:spPr/>
    </dgm:pt>
    <dgm:pt modelId="{3DE143A8-E908-2841-818F-58895A7E0940}" type="pres">
      <dgm:prSet presAssocID="{9ED11DC6-E312-4662-AFAA-882D81A0BCA7}" presName="horz1" presStyleCnt="0"/>
      <dgm:spPr/>
    </dgm:pt>
    <dgm:pt modelId="{6B3CC4F6-01C3-8148-BB5F-F2B5C0738F02}" type="pres">
      <dgm:prSet presAssocID="{9ED11DC6-E312-4662-AFAA-882D81A0BCA7}" presName="tx1" presStyleLbl="revTx" presStyleIdx="0" presStyleCnt="2"/>
      <dgm:spPr/>
    </dgm:pt>
    <dgm:pt modelId="{0C87A3E1-5B44-EF4A-9A33-C8F0D9DCF2C0}" type="pres">
      <dgm:prSet presAssocID="{9ED11DC6-E312-4662-AFAA-882D81A0BCA7}" presName="vert1" presStyleCnt="0"/>
      <dgm:spPr/>
    </dgm:pt>
    <dgm:pt modelId="{56EB63A8-F60B-BD41-AACF-72BC1DC61CAC}" type="pres">
      <dgm:prSet presAssocID="{26F74CB4-B558-43E5-AA60-01B0CE71612E}" presName="thickLine" presStyleLbl="alignNode1" presStyleIdx="1" presStyleCnt="2"/>
      <dgm:spPr/>
    </dgm:pt>
    <dgm:pt modelId="{935D6C21-172B-554B-913A-12778E8A7D42}" type="pres">
      <dgm:prSet presAssocID="{26F74CB4-B558-43E5-AA60-01B0CE71612E}" presName="horz1" presStyleCnt="0"/>
      <dgm:spPr/>
    </dgm:pt>
    <dgm:pt modelId="{272AE9DF-4976-434C-B955-1EB3FD5CF784}" type="pres">
      <dgm:prSet presAssocID="{26F74CB4-B558-43E5-AA60-01B0CE71612E}" presName="tx1" presStyleLbl="revTx" presStyleIdx="1" presStyleCnt="2"/>
      <dgm:spPr/>
    </dgm:pt>
    <dgm:pt modelId="{A27A6946-C3E0-7E4E-B6F2-154773EF32F0}" type="pres">
      <dgm:prSet presAssocID="{26F74CB4-B558-43E5-AA60-01B0CE71612E}" presName="vert1" presStyleCnt="0"/>
      <dgm:spPr/>
    </dgm:pt>
  </dgm:ptLst>
  <dgm:cxnLst>
    <dgm:cxn modelId="{FA7D7208-59C2-4B09-B862-B3963F519AA0}" srcId="{FA2AE3BE-266A-4897-B5D7-383CD69A8B68}" destId="{9ED11DC6-E312-4662-AFAA-882D81A0BCA7}" srcOrd="0" destOrd="0" parTransId="{D230E538-AC32-41E5-AAE2-D822E72BAFCD}" sibTransId="{4144A10E-CD44-4FB7-A176-09D9802DF7E8}"/>
    <dgm:cxn modelId="{09629879-92D7-B845-9A7C-ACED68F908A8}" type="presOf" srcId="{FA2AE3BE-266A-4897-B5D7-383CD69A8B68}" destId="{98954FA6-3D1E-6E4C-A659-C71335FACCFC}" srcOrd="0" destOrd="0" presId="urn:microsoft.com/office/officeart/2008/layout/LinedList"/>
    <dgm:cxn modelId="{AB69387D-946A-BC46-8901-A22196EF35CF}" type="presOf" srcId="{26F74CB4-B558-43E5-AA60-01B0CE71612E}" destId="{272AE9DF-4976-434C-B955-1EB3FD5CF784}" srcOrd="0" destOrd="0" presId="urn:microsoft.com/office/officeart/2008/layout/LinedList"/>
    <dgm:cxn modelId="{9531D09E-C3A4-4445-99D2-8449B00776A8}" srcId="{FA2AE3BE-266A-4897-B5D7-383CD69A8B68}" destId="{26F74CB4-B558-43E5-AA60-01B0CE71612E}" srcOrd="1" destOrd="0" parTransId="{1C1984D4-E713-493B-BA8A-89EF07FFB64A}" sibTransId="{6FB46370-6EE7-4A0E-8AC9-EABD484B2F3D}"/>
    <dgm:cxn modelId="{FB8842BD-5C5F-3F4F-8C60-5CDE83C9C61A}" type="presOf" srcId="{9ED11DC6-E312-4662-AFAA-882D81A0BCA7}" destId="{6B3CC4F6-01C3-8148-BB5F-F2B5C0738F02}" srcOrd="0" destOrd="0" presId="urn:microsoft.com/office/officeart/2008/layout/LinedList"/>
    <dgm:cxn modelId="{92D833BD-11D8-A245-8C6F-C75CACD217E0}" type="presParOf" srcId="{98954FA6-3D1E-6E4C-A659-C71335FACCFC}" destId="{5F0BFA83-5B54-1043-B2CE-48531AC3F99B}" srcOrd="0" destOrd="0" presId="urn:microsoft.com/office/officeart/2008/layout/LinedList"/>
    <dgm:cxn modelId="{C298048C-C001-044D-86B6-FA18A72895F9}" type="presParOf" srcId="{98954FA6-3D1E-6E4C-A659-C71335FACCFC}" destId="{3DE143A8-E908-2841-818F-58895A7E0940}" srcOrd="1" destOrd="0" presId="urn:microsoft.com/office/officeart/2008/layout/LinedList"/>
    <dgm:cxn modelId="{22927FC2-0BCD-0E45-878D-BC05FB3AA822}" type="presParOf" srcId="{3DE143A8-E908-2841-818F-58895A7E0940}" destId="{6B3CC4F6-01C3-8148-BB5F-F2B5C0738F02}" srcOrd="0" destOrd="0" presId="urn:microsoft.com/office/officeart/2008/layout/LinedList"/>
    <dgm:cxn modelId="{7700D120-43F4-D84F-8A42-291AEF113563}" type="presParOf" srcId="{3DE143A8-E908-2841-818F-58895A7E0940}" destId="{0C87A3E1-5B44-EF4A-9A33-C8F0D9DCF2C0}" srcOrd="1" destOrd="0" presId="urn:microsoft.com/office/officeart/2008/layout/LinedList"/>
    <dgm:cxn modelId="{0ADC30E6-2E57-D24D-997C-7217F760A664}" type="presParOf" srcId="{98954FA6-3D1E-6E4C-A659-C71335FACCFC}" destId="{56EB63A8-F60B-BD41-AACF-72BC1DC61CAC}" srcOrd="2" destOrd="0" presId="urn:microsoft.com/office/officeart/2008/layout/LinedList"/>
    <dgm:cxn modelId="{007DBBE6-8111-4F4F-8360-FDAB0B56ADA2}" type="presParOf" srcId="{98954FA6-3D1E-6E4C-A659-C71335FACCFC}" destId="{935D6C21-172B-554B-913A-12778E8A7D42}" srcOrd="3" destOrd="0" presId="urn:microsoft.com/office/officeart/2008/layout/LinedList"/>
    <dgm:cxn modelId="{579A9F20-6C0A-B94F-A09B-CB69FC9168DB}" type="presParOf" srcId="{935D6C21-172B-554B-913A-12778E8A7D42}" destId="{272AE9DF-4976-434C-B955-1EB3FD5CF784}" srcOrd="0" destOrd="0" presId="urn:microsoft.com/office/officeart/2008/layout/LinedList"/>
    <dgm:cxn modelId="{1EB8F805-83E1-9C44-A41B-2CFD792B5014}" type="presParOf" srcId="{935D6C21-172B-554B-913A-12778E8A7D42}" destId="{A27A6946-C3E0-7E4E-B6F2-154773EF32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D2FA65-3C7D-4220-85E4-AB8EEE40EED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8A3C49C-FB05-494C-A618-668B128032C8}">
      <dgm:prSet custT="1"/>
      <dgm:spPr/>
      <dgm:t>
        <a:bodyPr/>
        <a:lstStyle/>
        <a:p>
          <a:r>
            <a:rPr lang="en-US" sz="1800"/>
            <a:t>You will be sent a </a:t>
          </a:r>
          <a:r>
            <a:rPr lang="en-US" sz="1800" b="1"/>
            <a:t>meeting notice </a:t>
          </a:r>
          <a:r>
            <a:rPr lang="en-US" sz="1800"/>
            <a:t>through email as well as a hard copy in the mail.  It will contain the the date and time of the meeting, attendees and the Zoom Link.</a:t>
          </a:r>
        </a:p>
      </dgm:t>
    </dgm:pt>
    <dgm:pt modelId="{6FD69638-DAA7-4986-A61E-E8100569F8F0}" type="parTrans" cxnId="{3120BE74-46D7-4CD5-88D6-47B964CC4F1B}">
      <dgm:prSet/>
      <dgm:spPr/>
      <dgm:t>
        <a:bodyPr/>
        <a:lstStyle/>
        <a:p>
          <a:endParaRPr lang="en-US"/>
        </a:p>
      </dgm:t>
    </dgm:pt>
    <dgm:pt modelId="{BCD55DDC-3070-4EFA-A604-50E248FE6C8E}" type="sibTrans" cxnId="{3120BE74-46D7-4CD5-88D6-47B964CC4F1B}">
      <dgm:prSet/>
      <dgm:spPr/>
      <dgm:t>
        <a:bodyPr/>
        <a:lstStyle/>
        <a:p>
          <a:endParaRPr lang="en-US"/>
        </a:p>
      </dgm:t>
    </dgm:pt>
    <dgm:pt modelId="{D05A5EE8-AF0A-4A8A-AB46-88F90F3FA46D}">
      <dgm:prSet custT="1"/>
      <dgm:spPr/>
      <dgm:t>
        <a:bodyPr/>
        <a:lstStyle/>
        <a:p>
          <a:r>
            <a:rPr lang="en-US" sz="1800"/>
            <a:t>*All meetings will be held virtually through Zoom, unless special arrangements are made prior to the meeting.  </a:t>
          </a:r>
        </a:p>
      </dgm:t>
    </dgm:pt>
    <dgm:pt modelId="{50C51AC1-30A2-4FDE-BE81-5CE7C8328ADC}" type="parTrans" cxnId="{4A0F23F8-D933-4E4F-9EB3-42F27302E662}">
      <dgm:prSet/>
      <dgm:spPr/>
      <dgm:t>
        <a:bodyPr/>
        <a:lstStyle/>
        <a:p>
          <a:endParaRPr lang="en-US"/>
        </a:p>
      </dgm:t>
    </dgm:pt>
    <dgm:pt modelId="{E9CCC044-3494-4DF8-BEE2-F17D451D0105}" type="sibTrans" cxnId="{4A0F23F8-D933-4E4F-9EB3-42F27302E662}">
      <dgm:prSet/>
      <dgm:spPr/>
      <dgm:t>
        <a:bodyPr/>
        <a:lstStyle/>
        <a:p>
          <a:endParaRPr lang="en-US"/>
        </a:p>
      </dgm:t>
    </dgm:pt>
    <dgm:pt modelId="{CD050017-7D74-4AB5-B3C7-8B56C515E229}">
      <dgm:prSet custT="1"/>
      <dgm:spPr/>
      <dgm:t>
        <a:bodyPr/>
        <a:lstStyle/>
        <a:p>
          <a:r>
            <a:rPr lang="en-US" sz="1800"/>
            <a:t>**If there is a delay or school closing due to inclement weather, meetings will be rescheduled.  </a:t>
          </a:r>
        </a:p>
      </dgm:t>
    </dgm:pt>
    <dgm:pt modelId="{CA08BDC4-2914-4E3A-8A69-3069B9B2B2FB}" type="parTrans" cxnId="{E59203D6-741C-4C5B-ABEF-43B3817B584C}">
      <dgm:prSet/>
      <dgm:spPr/>
      <dgm:t>
        <a:bodyPr/>
        <a:lstStyle/>
        <a:p>
          <a:endParaRPr lang="en-US"/>
        </a:p>
      </dgm:t>
    </dgm:pt>
    <dgm:pt modelId="{69801887-A40A-43D0-ACD9-6C60F3166E0F}" type="sibTrans" cxnId="{E59203D6-741C-4C5B-ABEF-43B3817B584C}">
      <dgm:prSet/>
      <dgm:spPr/>
      <dgm:t>
        <a:bodyPr/>
        <a:lstStyle/>
        <a:p>
          <a:endParaRPr lang="en-US"/>
        </a:p>
      </dgm:t>
    </dgm:pt>
    <dgm:pt modelId="{6E2952C1-CC3F-4E6D-934B-064E25482876}">
      <dgm:prSet custT="1"/>
      <dgm:spPr/>
      <dgm:t>
        <a:bodyPr/>
        <a:lstStyle/>
        <a:p>
          <a:r>
            <a:rPr lang="en-US" sz="1800"/>
            <a:t>***Please Note: Service providers (e.g., speech, OT, PT) may not be able to attend every meeting. If they are unable to attend your child’s meeting, a written summary will be provided. </a:t>
          </a:r>
        </a:p>
      </dgm:t>
    </dgm:pt>
    <dgm:pt modelId="{E51C411F-8E68-4D32-B306-1F890F674320}" type="parTrans" cxnId="{07CD8A51-18C6-4E7F-8A28-C4C93785227A}">
      <dgm:prSet/>
      <dgm:spPr/>
      <dgm:t>
        <a:bodyPr/>
        <a:lstStyle/>
        <a:p>
          <a:endParaRPr lang="en-US"/>
        </a:p>
      </dgm:t>
    </dgm:pt>
    <dgm:pt modelId="{89A6637A-90F3-4C6F-8932-F958A4BAAEA5}" type="sibTrans" cxnId="{07CD8A51-18C6-4E7F-8A28-C4C93785227A}">
      <dgm:prSet/>
      <dgm:spPr/>
      <dgm:t>
        <a:bodyPr/>
        <a:lstStyle/>
        <a:p>
          <a:endParaRPr lang="en-US"/>
        </a:p>
      </dgm:t>
    </dgm:pt>
    <dgm:pt modelId="{800071E7-DE0B-4C3F-9875-A20D8EEAB7B6}">
      <dgm:prSet/>
      <dgm:spPr/>
      <dgm:t>
        <a:bodyPr/>
        <a:lstStyle/>
        <a:p>
          <a:r>
            <a:rPr lang="en-US"/>
            <a:t>****Parents may invite other people who have knowledge or special expertise about their child to the meeting.  Please notify your CSE Chairperson in advance of the meeting, whenever possible. </a:t>
          </a:r>
        </a:p>
      </dgm:t>
    </dgm:pt>
    <dgm:pt modelId="{A77A594F-8976-4991-A5DA-921867DA54F5}" type="parTrans" cxnId="{658ED6A1-5E6C-4182-829D-8A188D4E0822}">
      <dgm:prSet/>
      <dgm:spPr/>
      <dgm:t>
        <a:bodyPr/>
        <a:lstStyle/>
        <a:p>
          <a:endParaRPr lang="en-US"/>
        </a:p>
      </dgm:t>
    </dgm:pt>
    <dgm:pt modelId="{113266AA-F482-4F0F-BBA4-3EDEC9845ECC}" type="sibTrans" cxnId="{658ED6A1-5E6C-4182-829D-8A188D4E0822}">
      <dgm:prSet/>
      <dgm:spPr/>
      <dgm:t>
        <a:bodyPr/>
        <a:lstStyle/>
        <a:p>
          <a:endParaRPr lang="en-US"/>
        </a:p>
      </dgm:t>
    </dgm:pt>
    <dgm:pt modelId="{6F92166D-EF4C-3E4B-A9E4-A6AD8550D3E5}" type="pres">
      <dgm:prSet presAssocID="{24D2FA65-3C7D-4220-85E4-AB8EEE40EEDF}" presName="vert0" presStyleCnt="0">
        <dgm:presLayoutVars>
          <dgm:dir/>
          <dgm:animOne val="branch"/>
          <dgm:animLvl val="lvl"/>
        </dgm:presLayoutVars>
      </dgm:prSet>
      <dgm:spPr/>
    </dgm:pt>
    <dgm:pt modelId="{EE5903BE-E7ED-4B4B-B5ED-37124F3E5AA4}" type="pres">
      <dgm:prSet presAssocID="{18A3C49C-FB05-494C-A618-668B128032C8}" presName="thickLine" presStyleLbl="alignNode1" presStyleIdx="0" presStyleCnt="5"/>
      <dgm:spPr/>
    </dgm:pt>
    <dgm:pt modelId="{0ACCEA92-A12D-9B47-9A22-235B5C377513}" type="pres">
      <dgm:prSet presAssocID="{18A3C49C-FB05-494C-A618-668B128032C8}" presName="horz1" presStyleCnt="0"/>
      <dgm:spPr/>
    </dgm:pt>
    <dgm:pt modelId="{079F6C9F-233A-CE4C-878A-F762EAC001DB}" type="pres">
      <dgm:prSet presAssocID="{18A3C49C-FB05-494C-A618-668B128032C8}" presName="tx1" presStyleLbl="revTx" presStyleIdx="0" presStyleCnt="5"/>
      <dgm:spPr/>
    </dgm:pt>
    <dgm:pt modelId="{5C813824-D4BF-8541-8F27-322FD0513209}" type="pres">
      <dgm:prSet presAssocID="{18A3C49C-FB05-494C-A618-668B128032C8}" presName="vert1" presStyleCnt="0"/>
      <dgm:spPr/>
    </dgm:pt>
    <dgm:pt modelId="{51CBE193-0B21-5743-A5E4-A61DE5151007}" type="pres">
      <dgm:prSet presAssocID="{D05A5EE8-AF0A-4A8A-AB46-88F90F3FA46D}" presName="thickLine" presStyleLbl="alignNode1" presStyleIdx="1" presStyleCnt="5"/>
      <dgm:spPr/>
    </dgm:pt>
    <dgm:pt modelId="{DA3170EE-A05B-734C-887C-BB74692EBE66}" type="pres">
      <dgm:prSet presAssocID="{D05A5EE8-AF0A-4A8A-AB46-88F90F3FA46D}" presName="horz1" presStyleCnt="0"/>
      <dgm:spPr/>
    </dgm:pt>
    <dgm:pt modelId="{5A328BF6-AEF6-D34C-9DF4-71E1BDF61A3F}" type="pres">
      <dgm:prSet presAssocID="{D05A5EE8-AF0A-4A8A-AB46-88F90F3FA46D}" presName="tx1" presStyleLbl="revTx" presStyleIdx="1" presStyleCnt="5"/>
      <dgm:spPr/>
    </dgm:pt>
    <dgm:pt modelId="{E24AECB3-A9A0-4E41-87DF-9A99C247D183}" type="pres">
      <dgm:prSet presAssocID="{D05A5EE8-AF0A-4A8A-AB46-88F90F3FA46D}" presName="vert1" presStyleCnt="0"/>
      <dgm:spPr/>
    </dgm:pt>
    <dgm:pt modelId="{8270F4CC-4667-7144-B6D6-6FF137B614A1}" type="pres">
      <dgm:prSet presAssocID="{CD050017-7D74-4AB5-B3C7-8B56C515E229}" presName="thickLine" presStyleLbl="alignNode1" presStyleIdx="2" presStyleCnt="5"/>
      <dgm:spPr/>
    </dgm:pt>
    <dgm:pt modelId="{2D9E51C7-AEB2-074E-A911-06CAF80D06FE}" type="pres">
      <dgm:prSet presAssocID="{CD050017-7D74-4AB5-B3C7-8B56C515E229}" presName="horz1" presStyleCnt="0"/>
      <dgm:spPr/>
    </dgm:pt>
    <dgm:pt modelId="{1ECB72F6-2B7F-EB49-BDC5-FD6E52670A39}" type="pres">
      <dgm:prSet presAssocID="{CD050017-7D74-4AB5-B3C7-8B56C515E229}" presName="tx1" presStyleLbl="revTx" presStyleIdx="2" presStyleCnt="5"/>
      <dgm:spPr/>
    </dgm:pt>
    <dgm:pt modelId="{32067B47-9F13-DE41-A052-7EFBC0360693}" type="pres">
      <dgm:prSet presAssocID="{CD050017-7D74-4AB5-B3C7-8B56C515E229}" presName="vert1" presStyleCnt="0"/>
      <dgm:spPr/>
    </dgm:pt>
    <dgm:pt modelId="{37E0D5DA-C88C-7047-83C9-EA4EA68B259F}" type="pres">
      <dgm:prSet presAssocID="{6E2952C1-CC3F-4E6D-934B-064E25482876}" presName="thickLine" presStyleLbl="alignNode1" presStyleIdx="3" presStyleCnt="5"/>
      <dgm:spPr/>
    </dgm:pt>
    <dgm:pt modelId="{5126A0D4-334C-D348-874E-75693FE7BD7E}" type="pres">
      <dgm:prSet presAssocID="{6E2952C1-CC3F-4E6D-934B-064E25482876}" presName="horz1" presStyleCnt="0"/>
      <dgm:spPr/>
    </dgm:pt>
    <dgm:pt modelId="{DDCBABB9-3E8E-FB43-A4B5-AE17222E268B}" type="pres">
      <dgm:prSet presAssocID="{6E2952C1-CC3F-4E6D-934B-064E25482876}" presName="tx1" presStyleLbl="revTx" presStyleIdx="3" presStyleCnt="5"/>
      <dgm:spPr/>
    </dgm:pt>
    <dgm:pt modelId="{25E21482-E56D-C743-879A-DAB02FDBD58E}" type="pres">
      <dgm:prSet presAssocID="{6E2952C1-CC3F-4E6D-934B-064E25482876}" presName="vert1" presStyleCnt="0"/>
      <dgm:spPr/>
    </dgm:pt>
    <dgm:pt modelId="{5CD17762-8B7A-504A-ADD4-BE19CBF72C8F}" type="pres">
      <dgm:prSet presAssocID="{800071E7-DE0B-4C3F-9875-A20D8EEAB7B6}" presName="thickLine" presStyleLbl="alignNode1" presStyleIdx="4" presStyleCnt="5"/>
      <dgm:spPr/>
    </dgm:pt>
    <dgm:pt modelId="{9517D664-39F6-6241-9A49-6D0DD480A0CD}" type="pres">
      <dgm:prSet presAssocID="{800071E7-DE0B-4C3F-9875-A20D8EEAB7B6}" presName="horz1" presStyleCnt="0"/>
      <dgm:spPr/>
    </dgm:pt>
    <dgm:pt modelId="{8B8BD04C-14BA-6C49-B81B-B521EAE3770A}" type="pres">
      <dgm:prSet presAssocID="{800071E7-DE0B-4C3F-9875-A20D8EEAB7B6}" presName="tx1" presStyleLbl="revTx" presStyleIdx="4" presStyleCnt="5"/>
      <dgm:spPr/>
    </dgm:pt>
    <dgm:pt modelId="{5D67AF39-6A7C-DD4B-9453-C019AAD488FF}" type="pres">
      <dgm:prSet presAssocID="{800071E7-DE0B-4C3F-9875-A20D8EEAB7B6}" presName="vert1" presStyleCnt="0"/>
      <dgm:spPr/>
    </dgm:pt>
  </dgm:ptLst>
  <dgm:cxnLst>
    <dgm:cxn modelId="{D6CC9D1A-828F-8E4F-BA6F-4222EA70F912}" type="presOf" srcId="{CD050017-7D74-4AB5-B3C7-8B56C515E229}" destId="{1ECB72F6-2B7F-EB49-BDC5-FD6E52670A39}" srcOrd="0" destOrd="0" presId="urn:microsoft.com/office/officeart/2008/layout/LinedList"/>
    <dgm:cxn modelId="{4DD2F342-3A69-224C-8B22-E78E3220E868}" type="presOf" srcId="{24D2FA65-3C7D-4220-85E4-AB8EEE40EEDF}" destId="{6F92166D-EF4C-3E4B-A9E4-A6AD8550D3E5}" srcOrd="0" destOrd="0" presId="urn:microsoft.com/office/officeart/2008/layout/LinedList"/>
    <dgm:cxn modelId="{4C806044-CFAF-804C-B27D-F447AC3F3065}" type="presOf" srcId="{D05A5EE8-AF0A-4A8A-AB46-88F90F3FA46D}" destId="{5A328BF6-AEF6-D34C-9DF4-71E1BDF61A3F}" srcOrd="0" destOrd="0" presId="urn:microsoft.com/office/officeart/2008/layout/LinedList"/>
    <dgm:cxn modelId="{3197A54B-D637-5F4B-80D3-F8581FD68584}" type="presOf" srcId="{6E2952C1-CC3F-4E6D-934B-064E25482876}" destId="{DDCBABB9-3E8E-FB43-A4B5-AE17222E268B}" srcOrd="0" destOrd="0" presId="urn:microsoft.com/office/officeart/2008/layout/LinedList"/>
    <dgm:cxn modelId="{07CD8A51-18C6-4E7F-8A28-C4C93785227A}" srcId="{24D2FA65-3C7D-4220-85E4-AB8EEE40EEDF}" destId="{6E2952C1-CC3F-4E6D-934B-064E25482876}" srcOrd="3" destOrd="0" parTransId="{E51C411F-8E68-4D32-B306-1F890F674320}" sibTransId="{89A6637A-90F3-4C6F-8932-F958A4BAAEA5}"/>
    <dgm:cxn modelId="{EC4C1E54-52C7-E047-A652-12B60AF9C7AD}" type="presOf" srcId="{800071E7-DE0B-4C3F-9875-A20D8EEAB7B6}" destId="{8B8BD04C-14BA-6C49-B81B-B521EAE3770A}" srcOrd="0" destOrd="0" presId="urn:microsoft.com/office/officeart/2008/layout/LinedList"/>
    <dgm:cxn modelId="{3120BE74-46D7-4CD5-88D6-47B964CC4F1B}" srcId="{24D2FA65-3C7D-4220-85E4-AB8EEE40EEDF}" destId="{18A3C49C-FB05-494C-A618-668B128032C8}" srcOrd="0" destOrd="0" parTransId="{6FD69638-DAA7-4986-A61E-E8100569F8F0}" sibTransId="{BCD55DDC-3070-4EFA-A604-50E248FE6C8E}"/>
    <dgm:cxn modelId="{658ED6A1-5E6C-4182-829D-8A188D4E0822}" srcId="{24D2FA65-3C7D-4220-85E4-AB8EEE40EEDF}" destId="{800071E7-DE0B-4C3F-9875-A20D8EEAB7B6}" srcOrd="4" destOrd="0" parTransId="{A77A594F-8976-4991-A5DA-921867DA54F5}" sibTransId="{113266AA-F482-4F0F-BBA4-3EDEC9845ECC}"/>
    <dgm:cxn modelId="{E59203D6-741C-4C5B-ABEF-43B3817B584C}" srcId="{24D2FA65-3C7D-4220-85E4-AB8EEE40EEDF}" destId="{CD050017-7D74-4AB5-B3C7-8B56C515E229}" srcOrd="2" destOrd="0" parTransId="{CA08BDC4-2914-4E3A-8A69-3069B9B2B2FB}" sibTransId="{69801887-A40A-43D0-ACD9-6C60F3166E0F}"/>
    <dgm:cxn modelId="{200EC0D6-8BA0-0C48-A64E-F3C56BB64E2C}" type="presOf" srcId="{18A3C49C-FB05-494C-A618-668B128032C8}" destId="{079F6C9F-233A-CE4C-878A-F762EAC001DB}" srcOrd="0" destOrd="0" presId="urn:microsoft.com/office/officeart/2008/layout/LinedList"/>
    <dgm:cxn modelId="{4A0F23F8-D933-4E4F-9EB3-42F27302E662}" srcId="{24D2FA65-3C7D-4220-85E4-AB8EEE40EEDF}" destId="{D05A5EE8-AF0A-4A8A-AB46-88F90F3FA46D}" srcOrd="1" destOrd="0" parTransId="{50C51AC1-30A2-4FDE-BE81-5CE7C8328ADC}" sibTransId="{E9CCC044-3494-4DF8-BEE2-F17D451D0105}"/>
    <dgm:cxn modelId="{B755CBD2-93D4-4843-BA94-7B669DDE8837}" type="presParOf" srcId="{6F92166D-EF4C-3E4B-A9E4-A6AD8550D3E5}" destId="{EE5903BE-E7ED-4B4B-B5ED-37124F3E5AA4}" srcOrd="0" destOrd="0" presId="urn:microsoft.com/office/officeart/2008/layout/LinedList"/>
    <dgm:cxn modelId="{A13D0911-8320-534D-AE33-A3138E50567E}" type="presParOf" srcId="{6F92166D-EF4C-3E4B-A9E4-A6AD8550D3E5}" destId="{0ACCEA92-A12D-9B47-9A22-235B5C377513}" srcOrd="1" destOrd="0" presId="urn:microsoft.com/office/officeart/2008/layout/LinedList"/>
    <dgm:cxn modelId="{FFE3D269-6FB9-0A49-87F8-97ED8EFDC80B}" type="presParOf" srcId="{0ACCEA92-A12D-9B47-9A22-235B5C377513}" destId="{079F6C9F-233A-CE4C-878A-F762EAC001DB}" srcOrd="0" destOrd="0" presId="urn:microsoft.com/office/officeart/2008/layout/LinedList"/>
    <dgm:cxn modelId="{01E1E1F2-F7FD-EF4A-A48A-6DEE106BAB4B}" type="presParOf" srcId="{0ACCEA92-A12D-9B47-9A22-235B5C377513}" destId="{5C813824-D4BF-8541-8F27-322FD0513209}" srcOrd="1" destOrd="0" presId="urn:microsoft.com/office/officeart/2008/layout/LinedList"/>
    <dgm:cxn modelId="{F0DC8CB3-5BBA-9940-A718-ECDF9FD86180}" type="presParOf" srcId="{6F92166D-EF4C-3E4B-A9E4-A6AD8550D3E5}" destId="{51CBE193-0B21-5743-A5E4-A61DE5151007}" srcOrd="2" destOrd="0" presId="urn:microsoft.com/office/officeart/2008/layout/LinedList"/>
    <dgm:cxn modelId="{F8138F90-43C3-E346-A6BF-479191B00A19}" type="presParOf" srcId="{6F92166D-EF4C-3E4B-A9E4-A6AD8550D3E5}" destId="{DA3170EE-A05B-734C-887C-BB74692EBE66}" srcOrd="3" destOrd="0" presId="urn:microsoft.com/office/officeart/2008/layout/LinedList"/>
    <dgm:cxn modelId="{6B9EB3D7-EDB8-094D-B98A-4FDA6E7394E4}" type="presParOf" srcId="{DA3170EE-A05B-734C-887C-BB74692EBE66}" destId="{5A328BF6-AEF6-D34C-9DF4-71E1BDF61A3F}" srcOrd="0" destOrd="0" presId="urn:microsoft.com/office/officeart/2008/layout/LinedList"/>
    <dgm:cxn modelId="{15AC543F-4D1D-3549-916C-64956E372F6D}" type="presParOf" srcId="{DA3170EE-A05B-734C-887C-BB74692EBE66}" destId="{E24AECB3-A9A0-4E41-87DF-9A99C247D183}" srcOrd="1" destOrd="0" presId="urn:microsoft.com/office/officeart/2008/layout/LinedList"/>
    <dgm:cxn modelId="{AA52731F-4895-A443-8BB0-B0FDB0EEB8AB}" type="presParOf" srcId="{6F92166D-EF4C-3E4B-A9E4-A6AD8550D3E5}" destId="{8270F4CC-4667-7144-B6D6-6FF137B614A1}" srcOrd="4" destOrd="0" presId="urn:microsoft.com/office/officeart/2008/layout/LinedList"/>
    <dgm:cxn modelId="{21C4324E-0450-8D40-BC05-1ACDD4CF1B1F}" type="presParOf" srcId="{6F92166D-EF4C-3E4B-A9E4-A6AD8550D3E5}" destId="{2D9E51C7-AEB2-074E-A911-06CAF80D06FE}" srcOrd="5" destOrd="0" presId="urn:microsoft.com/office/officeart/2008/layout/LinedList"/>
    <dgm:cxn modelId="{238ABE14-FE7C-184A-AC5A-B1820929C9AB}" type="presParOf" srcId="{2D9E51C7-AEB2-074E-A911-06CAF80D06FE}" destId="{1ECB72F6-2B7F-EB49-BDC5-FD6E52670A39}" srcOrd="0" destOrd="0" presId="urn:microsoft.com/office/officeart/2008/layout/LinedList"/>
    <dgm:cxn modelId="{4AADDFDC-C203-404B-A12A-FDC97821417D}" type="presParOf" srcId="{2D9E51C7-AEB2-074E-A911-06CAF80D06FE}" destId="{32067B47-9F13-DE41-A052-7EFBC0360693}" srcOrd="1" destOrd="0" presId="urn:microsoft.com/office/officeart/2008/layout/LinedList"/>
    <dgm:cxn modelId="{7B2D3230-F48D-824A-AD59-737518F399BB}" type="presParOf" srcId="{6F92166D-EF4C-3E4B-A9E4-A6AD8550D3E5}" destId="{37E0D5DA-C88C-7047-83C9-EA4EA68B259F}" srcOrd="6" destOrd="0" presId="urn:microsoft.com/office/officeart/2008/layout/LinedList"/>
    <dgm:cxn modelId="{63B81B83-2BB2-5E4A-A1E7-2A855E53E77D}" type="presParOf" srcId="{6F92166D-EF4C-3E4B-A9E4-A6AD8550D3E5}" destId="{5126A0D4-334C-D348-874E-75693FE7BD7E}" srcOrd="7" destOrd="0" presId="urn:microsoft.com/office/officeart/2008/layout/LinedList"/>
    <dgm:cxn modelId="{09ADA495-E557-7840-9787-24A5A86AF5A0}" type="presParOf" srcId="{5126A0D4-334C-D348-874E-75693FE7BD7E}" destId="{DDCBABB9-3E8E-FB43-A4B5-AE17222E268B}" srcOrd="0" destOrd="0" presId="urn:microsoft.com/office/officeart/2008/layout/LinedList"/>
    <dgm:cxn modelId="{76D7F902-05C2-734E-805F-4AF7EA17410E}" type="presParOf" srcId="{5126A0D4-334C-D348-874E-75693FE7BD7E}" destId="{25E21482-E56D-C743-879A-DAB02FDBD58E}" srcOrd="1" destOrd="0" presId="urn:microsoft.com/office/officeart/2008/layout/LinedList"/>
    <dgm:cxn modelId="{C2A2944C-6BED-7740-900A-069994D33124}" type="presParOf" srcId="{6F92166D-EF4C-3E4B-A9E4-A6AD8550D3E5}" destId="{5CD17762-8B7A-504A-ADD4-BE19CBF72C8F}" srcOrd="8" destOrd="0" presId="urn:microsoft.com/office/officeart/2008/layout/LinedList"/>
    <dgm:cxn modelId="{CF74276A-1B4E-6745-9929-6FB963C180A0}" type="presParOf" srcId="{6F92166D-EF4C-3E4B-A9E4-A6AD8550D3E5}" destId="{9517D664-39F6-6241-9A49-6D0DD480A0CD}" srcOrd="9" destOrd="0" presId="urn:microsoft.com/office/officeart/2008/layout/LinedList"/>
    <dgm:cxn modelId="{7F0BBD42-759B-FF4A-A5A5-CAD6342F496F}" type="presParOf" srcId="{9517D664-39F6-6241-9A49-6D0DD480A0CD}" destId="{8B8BD04C-14BA-6C49-B81B-B521EAE3770A}" srcOrd="0" destOrd="0" presId="urn:microsoft.com/office/officeart/2008/layout/LinedList"/>
    <dgm:cxn modelId="{A6A1B11F-857A-C948-82B2-C153E38BD0B3}" type="presParOf" srcId="{9517D664-39F6-6241-9A49-6D0DD480A0CD}" destId="{5D67AF39-6A7C-DD4B-9453-C019AAD488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33100-9150-A648-818A-BBDF73148059}">
      <dsp:nvSpPr>
        <dsp:cNvPr id="0" name=""/>
        <dsp:cNvSpPr/>
      </dsp:nvSpPr>
      <dsp:spPr>
        <a:xfrm>
          <a:off x="0" y="0"/>
          <a:ext cx="6096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EFF57-1867-B248-8C27-9EC32D8C789C}">
      <dsp:nvSpPr>
        <dsp:cNvPr id="0" name=""/>
        <dsp:cNvSpPr/>
      </dsp:nvSpPr>
      <dsp:spPr>
        <a:xfrm>
          <a:off x="0" y="0"/>
          <a:ext cx="6096000" cy="137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Review your child’s current IEP, past progress reports, report cards, evaluations and reports. If applicable, please share any outside evaluations and Doctor reports with the CSE in advance of the meeting.</a:t>
          </a:r>
        </a:p>
      </dsp:txBody>
      <dsp:txXfrm>
        <a:off x="0" y="0"/>
        <a:ext cx="6096000" cy="1371599"/>
      </dsp:txXfrm>
    </dsp:sp>
    <dsp:sp modelId="{74FCB7A3-DFA7-D042-8055-216B1D863F88}">
      <dsp:nvSpPr>
        <dsp:cNvPr id="0" name=""/>
        <dsp:cNvSpPr/>
      </dsp:nvSpPr>
      <dsp:spPr>
        <a:xfrm>
          <a:off x="0" y="1371599"/>
          <a:ext cx="6096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28C697-486A-4341-8954-1F0530D553E5}">
      <dsp:nvSpPr>
        <dsp:cNvPr id="0" name=""/>
        <dsp:cNvSpPr/>
      </dsp:nvSpPr>
      <dsp:spPr>
        <a:xfrm>
          <a:off x="0" y="1371599"/>
          <a:ext cx="6096000" cy="137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Talk with your child about the upcoming CSE Meeting and ask about school. “What things are hard? What things are easy? What’s important for you to focus on this year?” </a:t>
          </a:r>
        </a:p>
      </dsp:txBody>
      <dsp:txXfrm>
        <a:off x="0" y="1371599"/>
        <a:ext cx="6096000" cy="1371599"/>
      </dsp:txXfrm>
    </dsp:sp>
    <dsp:sp modelId="{C25C12EB-31C5-9645-9A75-D56C96881175}">
      <dsp:nvSpPr>
        <dsp:cNvPr id="0" name=""/>
        <dsp:cNvSpPr/>
      </dsp:nvSpPr>
      <dsp:spPr>
        <a:xfrm>
          <a:off x="0" y="2743199"/>
          <a:ext cx="6096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5F0C9-0AE2-2C47-983D-87715D3002B6}">
      <dsp:nvSpPr>
        <dsp:cNvPr id="0" name=""/>
        <dsp:cNvSpPr/>
      </dsp:nvSpPr>
      <dsp:spPr>
        <a:xfrm>
          <a:off x="0" y="2743199"/>
          <a:ext cx="6096000" cy="137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Consider your child’s strengths/weaknesses, interests and preferences in general; how best does your child learn? </a:t>
          </a:r>
        </a:p>
      </dsp:txBody>
      <dsp:txXfrm>
        <a:off x="0" y="2743199"/>
        <a:ext cx="6096000" cy="1371599"/>
      </dsp:txXfrm>
    </dsp:sp>
    <dsp:sp modelId="{ED9F0753-623A-BC44-AFE0-B0DBDF3727DF}">
      <dsp:nvSpPr>
        <dsp:cNvPr id="0" name=""/>
        <dsp:cNvSpPr/>
      </dsp:nvSpPr>
      <dsp:spPr>
        <a:xfrm>
          <a:off x="0" y="4114799"/>
          <a:ext cx="6096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CF5B5-C8EB-A941-B26D-0501AFD43303}">
      <dsp:nvSpPr>
        <dsp:cNvPr id="0" name=""/>
        <dsp:cNvSpPr/>
      </dsp:nvSpPr>
      <dsp:spPr>
        <a:xfrm>
          <a:off x="0" y="4114799"/>
          <a:ext cx="6096000" cy="137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It will be important to share what methods you have found to be effective in supporting your child’s growth and development, including any therapies your child participates in outside of school. </a:t>
          </a:r>
        </a:p>
      </dsp:txBody>
      <dsp:txXfrm>
        <a:off x="0" y="4114799"/>
        <a:ext cx="6096000" cy="1371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BFA83-5B54-1043-B2CE-48531AC3F99B}">
      <dsp:nvSpPr>
        <dsp:cNvPr id="0" name=""/>
        <dsp:cNvSpPr/>
      </dsp:nvSpPr>
      <dsp:spPr>
        <a:xfrm>
          <a:off x="0" y="0"/>
          <a:ext cx="6096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3CC4F6-01C3-8148-BB5F-F2B5C0738F02}">
      <dsp:nvSpPr>
        <dsp:cNvPr id="0" name=""/>
        <dsp:cNvSpPr/>
      </dsp:nvSpPr>
      <dsp:spPr>
        <a:xfrm>
          <a:off x="0" y="0"/>
          <a:ext cx="6096000" cy="274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Write down any questions or specific concerns you have. Consider sharing those questions and/or concerns in advance of the meeting.</a:t>
          </a:r>
        </a:p>
      </dsp:txBody>
      <dsp:txXfrm>
        <a:off x="0" y="0"/>
        <a:ext cx="6096000" cy="2743199"/>
      </dsp:txXfrm>
    </dsp:sp>
    <dsp:sp modelId="{56EB63A8-F60B-BD41-AACF-72BC1DC61CAC}">
      <dsp:nvSpPr>
        <dsp:cNvPr id="0" name=""/>
        <dsp:cNvSpPr/>
      </dsp:nvSpPr>
      <dsp:spPr>
        <a:xfrm>
          <a:off x="0" y="2743199"/>
          <a:ext cx="6096000" cy="0"/>
        </a:xfrm>
        <a:prstGeom prst="line">
          <a:avLst/>
        </a:prstGeom>
        <a:solidFill>
          <a:schemeClr val="accent2">
            <a:hueOff val="9200113"/>
            <a:satOff val="8910"/>
            <a:lumOff val="-4314"/>
            <a:alphaOff val="0"/>
          </a:schemeClr>
        </a:solidFill>
        <a:ln w="12700" cap="flat" cmpd="sng" algn="ctr">
          <a:solidFill>
            <a:schemeClr val="accent2">
              <a:hueOff val="9200113"/>
              <a:satOff val="8910"/>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2AE9DF-4976-434C-B955-1EB3FD5CF784}">
      <dsp:nvSpPr>
        <dsp:cNvPr id="0" name=""/>
        <dsp:cNvSpPr/>
      </dsp:nvSpPr>
      <dsp:spPr>
        <a:xfrm>
          <a:off x="0" y="2743199"/>
          <a:ext cx="6096000" cy="274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It may be helpful to make an appointment to speak with your child’s teachers and/or providers to discuss their thoughts for next school year in advance of the meeting. </a:t>
          </a:r>
        </a:p>
      </dsp:txBody>
      <dsp:txXfrm>
        <a:off x="0" y="2743199"/>
        <a:ext cx="6096000" cy="2743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903BE-E7ED-4B4B-B5ED-37124F3E5AA4}">
      <dsp:nvSpPr>
        <dsp:cNvPr id="0" name=""/>
        <dsp:cNvSpPr/>
      </dsp:nvSpPr>
      <dsp:spPr>
        <a:xfrm>
          <a:off x="0" y="669"/>
          <a:ext cx="6096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9F6C9F-233A-CE4C-878A-F762EAC001DB}">
      <dsp:nvSpPr>
        <dsp:cNvPr id="0" name=""/>
        <dsp:cNvSpPr/>
      </dsp:nvSpPr>
      <dsp:spPr>
        <a:xfrm>
          <a:off x="0" y="669"/>
          <a:ext cx="6096000" cy="109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You will be sent a </a:t>
          </a:r>
          <a:r>
            <a:rPr lang="en-US" sz="1800" b="1" kern="1200"/>
            <a:t>meeting notice </a:t>
          </a:r>
          <a:r>
            <a:rPr lang="en-US" sz="1800" kern="1200"/>
            <a:t>through email as well as a hard copy in the mail.  It will contain the the date and time of the meeting, attendees and the Zoom Link.</a:t>
          </a:r>
        </a:p>
      </dsp:txBody>
      <dsp:txXfrm>
        <a:off x="0" y="669"/>
        <a:ext cx="6096000" cy="1097012"/>
      </dsp:txXfrm>
    </dsp:sp>
    <dsp:sp modelId="{51CBE193-0B21-5743-A5E4-A61DE5151007}">
      <dsp:nvSpPr>
        <dsp:cNvPr id="0" name=""/>
        <dsp:cNvSpPr/>
      </dsp:nvSpPr>
      <dsp:spPr>
        <a:xfrm>
          <a:off x="0" y="1097681"/>
          <a:ext cx="6096000" cy="0"/>
        </a:xfrm>
        <a:prstGeom prst="line">
          <a:avLst/>
        </a:prstGeom>
        <a:solidFill>
          <a:schemeClr val="accent2">
            <a:hueOff val="2300028"/>
            <a:satOff val="2228"/>
            <a:lumOff val="-1078"/>
            <a:alphaOff val="0"/>
          </a:schemeClr>
        </a:solidFill>
        <a:ln w="12700" cap="flat" cmpd="sng" algn="ctr">
          <a:solidFill>
            <a:schemeClr val="accent2">
              <a:hueOff val="2300028"/>
              <a:satOff val="2228"/>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328BF6-AEF6-D34C-9DF4-71E1BDF61A3F}">
      <dsp:nvSpPr>
        <dsp:cNvPr id="0" name=""/>
        <dsp:cNvSpPr/>
      </dsp:nvSpPr>
      <dsp:spPr>
        <a:xfrm>
          <a:off x="0" y="1097681"/>
          <a:ext cx="6096000" cy="109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*All meetings will be held virtually through Zoom, unless special arrangements are made prior to the meeting.  </a:t>
          </a:r>
        </a:p>
      </dsp:txBody>
      <dsp:txXfrm>
        <a:off x="0" y="1097681"/>
        <a:ext cx="6096000" cy="1097012"/>
      </dsp:txXfrm>
    </dsp:sp>
    <dsp:sp modelId="{8270F4CC-4667-7144-B6D6-6FF137B614A1}">
      <dsp:nvSpPr>
        <dsp:cNvPr id="0" name=""/>
        <dsp:cNvSpPr/>
      </dsp:nvSpPr>
      <dsp:spPr>
        <a:xfrm>
          <a:off x="0" y="2194693"/>
          <a:ext cx="6096000" cy="0"/>
        </a:xfrm>
        <a:prstGeom prst="line">
          <a:avLst/>
        </a:prstGeom>
        <a:solidFill>
          <a:schemeClr val="accent2">
            <a:hueOff val="4600057"/>
            <a:satOff val="4455"/>
            <a:lumOff val="-2157"/>
            <a:alphaOff val="0"/>
          </a:schemeClr>
        </a:solidFill>
        <a:ln w="12700" cap="flat" cmpd="sng" algn="ctr">
          <a:solidFill>
            <a:schemeClr val="accent2">
              <a:hueOff val="4600057"/>
              <a:satOff val="4455"/>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B72F6-2B7F-EB49-BDC5-FD6E52670A39}">
      <dsp:nvSpPr>
        <dsp:cNvPr id="0" name=""/>
        <dsp:cNvSpPr/>
      </dsp:nvSpPr>
      <dsp:spPr>
        <a:xfrm>
          <a:off x="0" y="2194693"/>
          <a:ext cx="6096000" cy="109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**If there is a delay or school closing due to inclement weather, meetings will be rescheduled.  </a:t>
          </a:r>
        </a:p>
      </dsp:txBody>
      <dsp:txXfrm>
        <a:off x="0" y="2194693"/>
        <a:ext cx="6096000" cy="1097012"/>
      </dsp:txXfrm>
    </dsp:sp>
    <dsp:sp modelId="{37E0D5DA-C88C-7047-83C9-EA4EA68B259F}">
      <dsp:nvSpPr>
        <dsp:cNvPr id="0" name=""/>
        <dsp:cNvSpPr/>
      </dsp:nvSpPr>
      <dsp:spPr>
        <a:xfrm>
          <a:off x="0" y="3291706"/>
          <a:ext cx="6096000" cy="0"/>
        </a:xfrm>
        <a:prstGeom prst="line">
          <a:avLst/>
        </a:prstGeom>
        <a:solidFill>
          <a:schemeClr val="accent2">
            <a:hueOff val="6900085"/>
            <a:satOff val="6683"/>
            <a:lumOff val="-3235"/>
            <a:alphaOff val="0"/>
          </a:schemeClr>
        </a:solidFill>
        <a:ln w="12700" cap="flat" cmpd="sng" algn="ctr">
          <a:solidFill>
            <a:schemeClr val="accent2">
              <a:hueOff val="6900085"/>
              <a:satOff val="6683"/>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CBABB9-3E8E-FB43-A4B5-AE17222E268B}">
      <dsp:nvSpPr>
        <dsp:cNvPr id="0" name=""/>
        <dsp:cNvSpPr/>
      </dsp:nvSpPr>
      <dsp:spPr>
        <a:xfrm>
          <a:off x="0" y="3291706"/>
          <a:ext cx="6096000" cy="109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***Please Note: Service providers (e.g., speech, OT, PT) may not be able to attend every meeting. If they are unable to attend your child’s meeting, a written summary will be provided. </a:t>
          </a:r>
        </a:p>
      </dsp:txBody>
      <dsp:txXfrm>
        <a:off x="0" y="3291706"/>
        <a:ext cx="6096000" cy="1097012"/>
      </dsp:txXfrm>
    </dsp:sp>
    <dsp:sp modelId="{5CD17762-8B7A-504A-ADD4-BE19CBF72C8F}">
      <dsp:nvSpPr>
        <dsp:cNvPr id="0" name=""/>
        <dsp:cNvSpPr/>
      </dsp:nvSpPr>
      <dsp:spPr>
        <a:xfrm>
          <a:off x="0" y="4388718"/>
          <a:ext cx="6096000" cy="0"/>
        </a:xfrm>
        <a:prstGeom prst="line">
          <a:avLst/>
        </a:prstGeom>
        <a:solidFill>
          <a:schemeClr val="accent2">
            <a:hueOff val="9200113"/>
            <a:satOff val="8910"/>
            <a:lumOff val="-4314"/>
            <a:alphaOff val="0"/>
          </a:schemeClr>
        </a:solidFill>
        <a:ln w="12700" cap="flat" cmpd="sng" algn="ctr">
          <a:solidFill>
            <a:schemeClr val="accent2">
              <a:hueOff val="9200113"/>
              <a:satOff val="8910"/>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BD04C-14BA-6C49-B81B-B521EAE3770A}">
      <dsp:nvSpPr>
        <dsp:cNvPr id="0" name=""/>
        <dsp:cNvSpPr/>
      </dsp:nvSpPr>
      <dsp:spPr>
        <a:xfrm>
          <a:off x="0" y="4388718"/>
          <a:ext cx="6096000" cy="109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****Parents may invite other people who have knowledge or special expertise about their child to the meeting.  Please notify your CSE Chairperson in advance of the meeting, whenever possible. </a:t>
          </a:r>
        </a:p>
      </dsp:txBody>
      <dsp:txXfrm>
        <a:off x="0" y="4388718"/>
        <a:ext cx="6096000" cy="109701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C8DEF-5A1F-D847-B25E-7C7CDB92B6C9}"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40411-5F4B-D542-B455-5B97BDF91951}" type="slidenum">
              <a:rPr lang="en-US" smtClean="0"/>
              <a:t>‹#›</a:t>
            </a:fld>
            <a:endParaRPr lang="en-US"/>
          </a:p>
        </p:txBody>
      </p:sp>
    </p:spTree>
    <p:extLst>
      <p:ext uri="{BB962C8B-B14F-4D97-AF65-F5344CB8AC3E}">
        <p14:creationId xmlns:p14="http://schemas.microsoft.com/office/powerpoint/2010/main" val="2546141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Child Centered - Invite students to participate.  If they are too young or do not want to participate, consider asking for their input.  How</a:t>
            </a:r>
          </a:p>
        </p:txBody>
      </p:sp>
      <p:sp>
        <p:nvSpPr>
          <p:cNvPr id="4" name="Slide Number Placeholder 3"/>
          <p:cNvSpPr>
            <a:spLocks noGrp="1"/>
          </p:cNvSpPr>
          <p:nvPr>
            <p:ph type="sldNum" sz="quarter" idx="5"/>
          </p:nvPr>
        </p:nvSpPr>
        <p:spPr/>
        <p:txBody>
          <a:bodyPr/>
          <a:lstStyle/>
          <a:p>
            <a:fld id="{D7F40411-5F4B-D542-B455-5B97BDF91951}" type="slidenum">
              <a:rPr lang="en-US" smtClean="0"/>
              <a:t>7</a:t>
            </a:fld>
            <a:endParaRPr lang="en-US"/>
          </a:p>
        </p:txBody>
      </p:sp>
    </p:spTree>
    <p:extLst>
      <p:ext uri="{BB962C8B-B14F-4D97-AF65-F5344CB8AC3E}">
        <p14:creationId xmlns:p14="http://schemas.microsoft.com/office/powerpoint/2010/main" val="208715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E70F7CF3-22DF-274B-A99F-AF0ACDDFD976}" type="datetime1">
              <a:rPr lang="en-US" smtClean="0"/>
              <a:t>1/11/2022</a:t>
            </a:fld>
            <a:endParaRPr lang="en-US"/>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3843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993DA7BF-3597-654A-B8DE-A86512A7A69E}" type="datetime1">
              <a:rPr lang="en-US" smtClean="0"/>
              <a:t>1/11/2022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0159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87976018-7318-F64B-B17A-1E8332C9B222}" type="datetime1">
              <a:rPr lang="en-US" smtClean="0"/>
              <a:t>1/11/2022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4543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82F89A95-30B8-6947-8D0A-B210272002E5}" type="datetime1">
              <a:rPr lang="en-US" smtClean="0"/>
              <a:t>1/11/2022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903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D2FE46A6-D00B-2C44-BD69-CA8B735C4DC6}" type="datetime1">
              <a:rPr lang="en-US" smtClean="0"/>
              <a:t>1/11/2022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6475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4C8B36CC-551C-7C48-807D-D5554B6A89BE}" type="datetime1">
              <a:rPr lang="en-US" smtClean="0"/>
              <a:t>1/11/2022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3512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7707F267-41CF-FF42-A830-0CAD90BDD05D}" type="datetime1">
              <a:rPr lang="en-US" smtClean="0"/>
              <a:t>1/11/2022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2084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DA610BE6-1AE9-3646-9F18-3C46FDF07002}" type="datetime1">
              <a:rPr lang="en-US" smtClean="0"/>
              <a:t>1/11/2022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7800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54A19736-1332-E943-A782-1AF174B8A7EF}" type="datetime1">
              <a:rPr lang="en-US" smtClean="0"/>
              <a:t>1/11/2022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85886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A77997B9-0A7D-014E-BAC2-6EA0D86FB2BC}" type="datetime1">
              <a:rPr lang="en-US" smtClean="0"/>
              <a:t>1/11/2022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04948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AFB581C3-6CF9-D344-9B5C-8333B9D15D81}" type="datetime1">
              <a:rPr lang="en-US" smtClean="0"/>
              <a:t>1/11/2022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3468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11E53238-CDEA-E84D-847B-3F382BFFAD51}" type="datetime1">
              <a:rPr lang="en-US" smtClean="0"/>
              <a:t>1/11/2022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94885174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6" r:id="rId6"/>
    <p:sldLayoutId id="2147483871" r:id="rId7"/>
    <p:sldLayoutId id="2147483872" r:id="rId8"/>
    <p:sldLayoutId id="2147483873" r:id="rId9"/>
    <p:sldLayoutId id="2147483875" r:id="rId10"/>
    <p:sldLayoutId id="2147483874" r:id="rId11"/>
  </p:sldLayoutIdLst>
  <p:hf hdr="0" ftr="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3D99578A-5517-4361-8249-598D1C9FB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A marble with brown and aqua colors">
            <a:extLst>
              <a:ext uri="{FF2B5EF4-FFF2-40B4-BE49-F238E27FC236}">
                <a16:creationId xmlns:a16="http://schemas.microsoft.com/office/drawing/2014/main" id="{94649C07-6A36-4A2B-A9E6-E9ECF20DAC5E}"/>
              </a:ext>
            </a:extLst>
          </p:cNvPr>
          <p:cNvPicPr>
            <a:picLocks noChangeAspect="1"/>
          </p:cNvPicPr>
          <p:nvPr/>
        </p:nvPicPr>
        <p:blipFill rotWithShape="1">
          <a:blip r:embed="rId2"/>
          <a:srcRect t="14292" b="14293"/>
          <a:stretch/>
        </p:blipFill>
        <p:spPr>
          <a:xfrm>
            <a:off x="685800" y="685800"/>
            <a:ext cx="10820400" cy="5486400"/>
          </a:xfrm>
          <a:prstGeom prst="rect">
            <a:avLst/>
          </a:prstGeom>
        </p:spPr>
      </p:pic>
      <p:sp>
        <p:nvSpPr>
          <p:cNvPr id="49" name="Rectangle 48">
            <a:extLst>
              <a:ext uri="{FF2B5EF4-FFF2-40B4-BE49-F238E27FC236}">
                <a16:creationId xmlns:a16="http://schemas.microsoft.com/office/drawing/2014/main" id="{088C0414-4070-42B4-B359-C995754D7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222299-F3D1-8B43-B1EB-95CCCB8037AC}"/>
              </a:ext>
            </a:extLst>
          </p:cNvPr>
          <p:cNvSpPr>
            <a:spLocks noGrp="1"/>
          </p:cNvSpPr>
          <p:nvPr>
            <p:ph type="ctrTitle"/>
          </p:nvPr>
        </p:nvSpPr>
        <p:spPr>
          <a:xfrm>
            <a:off x="2057400" y="1387547"/>
            <a:ext cx="8115300" cy="2216266"/>
          </a:xfrm>
        </p:spPr>
        <p:txBody>
          <a:bodyPr>
            <a:normAutofit/>
          </a:bodyPr>
          <a:lstStyle/>
          <a:p>
            <a:r>
              <a:rPr lang="en-US"/>
              <a:t>Preparing for your child’s annual review Meeting</a:t>
            </a:r>
          </a:p>
        </p:txBody>
      </p:sp>
      <p:sp>
        <p:nvSpPr>
          <p:cNvPr id="3" name="Subtitle 2">
            <a:extLst>
              <a:ext uri="{FF2B5EF4-FFF2-40B4-BE49-F238E27FC236}">
                <a16:creationId xmlns:a16="http://schemas.microsoft.com/office/drawing/2014/main" id="{A1ACB6CF-88BC-5547-A640-877EF3F419E1}"/>
              </a:ext>
            </a:extLst>
          </p:cNvPr>
          <p:cNvSpPr>
            <a:spLocks noGrp="1"/>
          </p:cNvSpPr>
          <p:nvPr>
            <p:ph type="subTitle" idx="1"/>
          </p:nvPr>
        </p:nvSpPr>
        <p:spPr>
          <a:xfrm>
            <a:off x="2057400" y="3759200"/>
            <a:ext cx="8115300" cy="1727202"/>
          </a:xfrm>
        </p:spPr>
        <p:txBody>
          <a:bodyPr vert="horz" lIns="91440" tIns="45720" rIns="91440" bIns="45720" rtlCol="0" anchor="t">
            <a:normAutofit/>
          </a:bodyPr>
          <a:lstStyle/>
          <a:p>
            <a:r>
              <a:rPr lang="en-US" dirty="0"/>
              <a:t>A </a:t>
            </a:r>
            <a:r>
              <a:rPr lang="en-US"/>
              <a:t>Parent's</a:t>
            </a:r>
            <a:r>
              <a:rPr lang="en-US" dirty="0"/>
              <a:t> Guide</a:t>
            </a:r>
          </a:p>
        </p:txBody>
      </p:sp>
      <p:sp>
        <p:nvSpPr>
          <p:cNvPr id="5" name="Date Placeholder 4">
            <a:extLst>
              <a:ext uri="{FF2B5EF4-FFF2-40B4-BE49-F238E27FC236}">
                <a16:creationId xmlns:a16="http://schemas.microsoft.com/office/drawing/2014/main" id="{137F2C0F-790F-664A-8893-E9E1BFE9B0A4}"/>
              </a:ext>
            </a:extLst>
          </p:cNvPr>
          <p:cNvSpPr>
            <a:spLocks noGrp="1"/>
          </p:cNvSpPr>
          <p:nvPr>
            <p:ph type="dt" sz="half" idx="10"/>
          </p:nvPr>
        </p:nvSpPr>
        <p:spPr>
          <a:xfrm rot="5400000">
            <a:off x="9800022" y="3223751"/>
            <a:ext cx="4114801" cy="410501"/>
          </a:xfrm>
        </p:spPr>
        <p:txBody>
          <a:bodyPr>
            <a:normAutofit/>
          </a:bodyPr>
          <a:lstStyle/>
          <a:p>
            <a:pPr>
              <a:spcAft>
                <a:spcPts val="600"/>
              </a:spcAft>
            </a:pPr>
            <a:fld id="{B95FA3AB-3D9B-9A4D-A5EE-53BA41A990F0}" type="datetime1">
              <a:rPr lang="en-US"/>
              <a:pPr>
                <a:spcAft>
                  <a:spcPts val="600"/>
                </a:spcAft>
              </a:pPr>
              <a:t>1/11/2022</a:t>
            </a:fld>
            <a:endParaRPr lang="en-US"/>
          </a:p>
        </p:txBody>
      </p:sp>
      <p:sp>
        <p:nvSpPr>
          <p:cNvPr id="6" name="Slide Number Placeholder 5">
            <a:extLst>
              <a:ext uri="{FF2B5EF4-FFF2-40B4-BE49-F238E27FC236}">
                <a16:creationId xmlns:a16="http://schemas.microsoft.com/office/drawing/2014/main" id="{9FF75B59-59BB-F34E-A73C-ABB413C3806B}"/>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pPr>
                <a:spcAft>
                  <a:spcPts val="600"/>
                </a:spcAft>
              </a:pPr>
              <a:t>1</a:t>
            </a:fld>
            <a:endParaRPr lang="en-US"/>
          </a:p>
        </p:txBody>
      </p:sp>
    </p:spTree>
    <p:extLst>
      <p:ext uri="{BB962C8B-B14F-4D97-AF65-F5344CB8AC3E}">
        <p14:creationId xmlns:p14="http://schemas.microsoft.com/office/powerpoint/2010/main" val="170572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DC553A7-713D-4133-B393-5017EA4F2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21294-CF44-7446-A928-E960FDD7E447}"/>
              </a:ext>
            </a:extLst>
          </p:cNvPr>
          <p:cNvSpPr>
            <a:spLocks noGrp="1"/>
          </p:cNvSpPr>
          <p:nvPr>
            <p:ph type="title"/>
          </p:nvPr>
        </p:nvSpPr>
        <p:spPr>
          <a:xfrm>
            <a:off x="6108728" y="339864"/>
            <a:ext cx="5397472" cy="1202891"/>
          </a:xfrm>
        </p:spPr>
        <p:txBody>
          <a:bodyPr vert="horz" lIns="91440" tIns="45720" rIns="91440" bIns="45720" rtlCol="0" anchor="b">
            <a:normAutofit/>
          </a:bodyPr>
          <a:lstStyle/>
          <a:p>
            <a:r>
              <a:rPr lang="en-US" sz="2000" b="1" kern="1200" cap="all" spc="300" baseline="0">
                <a:solidFill>
                  <a:schemeClr val="tx2"/>
                </a:solidFill>
                <a:latin typeface="+mj-lt"/>
                <a:ea typeface="+mj-ea"/>
                <a:cs typeface="+mj-cs"/>
              </a:rPr>
              <a:t>Special education is a service, not a place / Least Restrictive environment (LRE) </a:t>
            </a:r>
          </a:p>
        </p:txBody>
      </p:sp>
      <p:sp>
        <p:nvSpPr>
          <p:cNvPr id="4" name="Content Placeholder 3">
            <a:extLst>
              <a:ext uri="{FF2B5EF4-FFF2-40B4-BE49-F238E27FC236}">
                <a16:creationId xmlns:a16="http://schemas.microsoft.com/office/drawing/2014/main" id="{F9533045-F1BB-B648-98D8-E61E61F2CDEB}"/>
              </a:ext>
            </a:extLst>
          </p:cNvPr>
          <p:cNvSpPr>
            <a:spLocks noGrp="1"/>
          </p:cNvSpPr>
          <p:nvPr>
            <p:ph sz="half" idx="2"/>
          </p:nvPr>
        </p:nvSpPr>
        <p:spPr>
          <a:xfrm>
            <a:off x="5586413" y="1728788"/>
            <a:ext cx="6476260" cy="4789348"/>
          </a:xfrm>
        </p:spPr>
        <p:txBody>
          <a:bodyPr vert="horz" lIns="91440" tIns="45720" rIns="91440" bIns="45720" rtlCol="0">
            <a:normAutofit fontScale="92500" lnSpcReduction="20000"/>
          </a:bodyPr>
          <a:lstStyle/>
          <a:p>
            <a:pPr marL="0" indent="0" fontAlgn="base">
              <a:buNone/>
            </a:pPr>
            <a:r>
              <a:rPr lang="en-US"/>
              <a:t>In deciding your child’s placement, the CSE must make sure that your child has the maximum opportunity appropriate to learn with children who do not have disabilities—in academic, nonacademic, and extracurricular activities. This part of the law is called </a:t>
            </a:r>
            <a:r>
              <a:rPr lang="en-US" b="1"/>
              <a:t>Least Restrictive Environment</a:t>
            </a:r>
            <a:r>
              <a:rPr lang="en-US"/>
              <a:t> or </a:t>
            </a:r>
            <a:r>
              <a:rPr lang="en-US" b="1"/>
              <a:t>LRE</a:t>
            </a:r>
            <a:r>
              <a:rPr lang="en-US"/>
              <a:t>.</a:t>
            </a:r>
          </a:p>
          <a:p>
            <a:pPr marL="0" indent="0" fontAlgn="base">
              <a:buNone/>
            </a:pPr>
            <a:r>
              <a:rPr lang="en-US"/>
              <a:t>Least Restrictive Environment is explained in IDEA as follows:</a:t>
            </a:r>
          </a:p>
          <a:p>
            <a:pPr marL="0" indent="0" fontAlgn="base">
              <a:buNone/>
            </a:pPr>
            <a:r>
              <a:rPr lang="en-US" i="1"/>
              <a:t>. . . To the maximum extent appropriate, children with disabilities . . . are educated with children who are nondisabled; and . . . special classes, separate schooling, or other removal of children with disabilities from the regular educational environment occurs only if the nature or severity of the disability is such that education in regular classes with the use of supplementary aids and services cannot be achieved satisfactorily. </a:t>
            </a:r>
          </a:p>
          <a:p>
            <a:pPr>
              <a:lnSpc>
                <a:spcPct val="90000"/>
              </a:lnSpc>
            </a:pPr>
            <a:endParaRPr lang="en-US" sz="1700"/>
          </a:p>
        </p:txBody>
      </p:sp>
      <p:sp>
        <p:nvSpPr>
          <p:cNvPr id="5" name="Date Placeholder 4">
            <a:extLst>
              <a:ext uri="{FF2B5EF4-FFF2-40B4-BE49-F238E27FC236}">
                <a16:creationId xmlns:a16="http://schemas.microsoft.com/office/drawing/2014/main" id="{C9D11C83-5FB8-2543-B4CA-E581E54468D9}"/>
              </a:ext>
            </a:extLst>
          </p:cNvPr>
          <p:cNvSpPr>
            <a:spLocks noGrp="1"/>
          </p:cNvSpPr>
          <p:nvPr>
            <p:ph type="dt" sz="half" idx="10"/>
          </p:nvPr>
        </p:nvSpPr>
        <p:spPr>
          <a:xfrm rot="5400000">
            <a:off x="9800022" y="3223751"/>
            <a:ext cx="4114801" cy="410501"/>
          </a:xfrm>
        </p:spPr>
        <p:txBody>
          <a:bodyPr vert="horz" lIns="91440" tIns="45720" rIns="91440" bIns="45720" rtlCol="0" anchor="ctr">
            <a:normAutofit/>
          </a:bodyPr>
          <a:lstStyle/>
          <a:p>
            <a:pPr>
              <a:spcAft>
                <a:spcPts val="600"/>
              </a:spcAft>
            </a:pPr>
            <a:endParaRPr lang="en-US"/>
          </a:p>
        </p:txBody>
      </p:sp>
      <p:sp>
        <p:nvSpPr>
          <p:cNvPr id="6" name="Slide Number Placeholder 5">
            <a:extLst>
              <a:ext uri="{FF2B5EF4-FFF2-40B4-BE49-F238E27FC236}">
                <a16:creationId xmlns:a16="http://schemas.microsoft.com/office/drawing/2014/main" id="{2434FDD3-9689-0245-BD59-28EE2CB7B73C}"/>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smtClean="0"/>
              <a:pPr>
                <a:spcAft>
                  <a:spcPts val="600"/>
                </a:spcAft>
              </a:pPr>
              <a:t>10</a:t>
            </a:fld>
            <a:endParaRPr lang="en-US"/>
          </a:p>
        </p:txBody>
      </p:sp>
      <p:pic>
        <p:nvPicPr>
          <p:cNvPr id="22" name="Content Placeholder 4" descr="Diagram, shape, polygon&#10;&#10;Description automatically generated">
            <a:extLst>
              <a:ext uri="{FF2B5EF4-FFF2-40B4-BE49-F238E27FC236}">
                <a16:creationId xmlns:a16="http://schemas.microsoft.com/office/drawing/2014/main" id="{CAEAE84E-6038-2240-9F18-93CFD547376F}"/>
              </a:ext>
            </a:extLst>
          </p:cNvPr>
          <p:cNvPicPr>
            <a:picLocks noGrp="1" noChangeAspect="1"/>
          </p:cNvPicPr>
          <p:nvPr>
            <p:ph sz="half" idx="1"/>
          </p:nvPr>
        </p:nvPicPr>
        <p:blipFill>
          <a:blip r:embed="rId2"/>
          <a:stretch>
            <a:fillRect/>
          </a:stretch>
        </p:blipFill>
        <p:spPr>
          <a:xfrm>
            <a:off x="129327" y="1539235"/>
            <a:ext cx="5032375" cy="3779530"/>
          </a:xfrm>
          <a:prstGeom prst="rect">
            <a:avLst/>
          </a:prstGeom>
        </p:spPr>
      </p:pic>
    </p:spTree>
    <p:extLst>
      <p:ext uri="{BB962C8B-B14F-4D97-AF65-F5344CB8AC3E}">
        <p14:creationId xmlns:p14="http://schemas.microsoft.com/office/powerpoint/2010/main" val="96000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C8B2BF0-81CB-5848-977A-B3F95B9A9847}"/>
              </a:ext>
            </a:extLst>
          </p:cNvPr>
          <p:cNvSpPr>
            <a:spLocks noGrp="1"/>
          </p:cNvSpPr>
          <p:nvPr>
            <p:ph type="title"/>
          </p:nvPr>
        </p:nvSpPr>
        <p:spPr>
          <a:xfrm>
            <a:off x="1371599" y="1010097"/>
            <a:ext cx="9486901" cy="1010088"/>
          </a:xfrm>
        </p:spPr>
        <p:txBody>
          <a:bodyPr anchor="b">
            <a:normAutofit/>
          </a:bodyPr>
          <a:lstStyle/>
          <a:p>
            <a:r>
              <a:rPr lang="en-US"/>
              <a:t>Least restrictive environment (LRE) Continued</a:t>
            </a:r>
          </a:p>
        </p:txBody>
      </p:sp>
      <p:sp>
        <p:nvSpPr>
          <p:cNvPr id="8" name="Content Placeholder 7">
            <a:extLst>
              <a:ext uri="{FF2B5EF4-FFF2-40B4-BE49-F238E27FC236}">
                <a16:creationId xmlns:a16="http://schemas.microsoft.com/office/drawing/2014/main" id="{37A268DC-55DA-0D4F-938F-C3572B17EA4D}"/>
              </a:ext>
            </a:extLst>
          </p:cNvPr>
          <p:cNvSpPr>
            <a:spLocks noGrp="1"/>
          </p:cNvSpPr>
          <p:nvPr>
            <p:ph idx="1"/>
          </p:nvPr>
        </p:nvSpPr>
        <p:spPr>
          <a:xfrm>
            <a:off x="1371600" y="2206257"/>
            <a:ext cx="9486901" cy="3540642"/>
          </a:xfrm>
        </p:spPr>
        <p:txBody>
          <a:bodyPr>
            <a:normAutofit/>
          </a:bodyPr>
          <a:lstStyle/>
          <a:p>
            <a:pPr marL="0" indent="0">
              <a:lnSpc>
                <a:spcPct val="90000"/>
              </a:lnSpc>
              <a:buNone/>
            </a:pPr>
            <a:r>
              <a:rPr lang="en-US" b="1"/>
              <a:t>A student’s placement in the general education classroom is the first option considered by the CSE making the placement decision.</a:t>
            </a:r>
            <a:r>
              <a:rPr lang="en-US"/>
              <a:t> </a:t>
            </a:r>
          </a:p>
          <a:p>
            <a:pPr>
              <a:lnSpc>
                <a:spcPct val="90000"/>
              </a:lnSpc>
            </a:pPr>
            <a:r>
              <a:rPr lang="en-US"/>
              <a:t>Can your child be educated satisfactorily in the general education classroom? </a:t>
            </a:r>
          </a:p>
          <a:p>
            <a:pPr>
              <a:lnSpc>
                <a:spcPct val="90000"/>
              </a:lnSpc>
            </a:pPr>
            <a:r>
              <a:rPr lang="en-US"/>
              <a:t>What aids, services, and supports does your child need to make this possible? </a:t>
            </a:r>
          </a:p>
          <a:p>
            <a:pPr marL="0" indent="0">
              <a:lnSpc>
                <a:spcPct val="90000"/>
              </a:lnSpc>
              <a:buNone/>
            </a:pPr>
            <a:r>
              <a:rPr lang="en-US"/>
              <a:t>If the CSE decides that your child’s needs can be met in the general education class, with supports, then that placement is the least restrictive environment for your child.</a:t>
            </a:r>
          </a:p>
        </p:txBody>
      </p:sp>
      <p:sp>
        <p:nvSpPr>
          <p:cNvPr id="5" name="Date Placeholder 4">
            <a:extLst>
              <a:ext uri="{FF2B5EF4-FFF2-40B4-BE49-F238E27FC236}">
                <a16:creationId xmlns:a16="http://schemas.microsoft.com/office/drawing/2014/main" id="{540E402A-4530-F140-B3CB-107B02159F6B}"/>
              </a:ext>
            </a:extLst>
          </p:cNvPr>
          <p:cNvSpPr>
            <a:spLocks noGrp="1"/>
          </p:cNvSpPr>
          <p:nvPr>
            <p:ph type="dt" sz="half" idx="10"/>
          </p:nvPr>
        </p:nvSpPr>
        <p:spPr>
          <a:xfrm rot="5400000">
            <a:off x="9800022" y="3223751"/>
            <a:ext cx="4114801" cy="410501"/>
          </a:xfrm>
        </p:spPr>
        <p:txBody>
          <a:bodyPr>
            <a:normAutofit/>
          </a:bodyPr>
          <a:lstStyle/>
          <a:p>
            <a:pPr>
              <a:spcAft>
                <a:spcPts val="600"/>
              </a:spcAft>
            </a:pPr>
            <a:fld id="{4C8B36CC-551C-7C48-807D-D5554B6A89BE}" type="datetime1">
              <a:rPr lang="en-US">
                <a:solidFill>
                  <a:schemeClr val="bg1"/>
                </a:solidFill>
              </a:rPr>
              <a:pPr>
                <a:spcAft>
                  <a:spcPts val="600"/>
                </a:spcAft>
              </a:pPr>
              <a:t>1/11/2022</a:t>
            </a:fld>
            <a:endParaRPr lang="en-US">
              <a:solidFill>
                <a:schemeClr val="bg1"/>
              </a:solidFill>
            </a:endParaRPr>
          </a:p>
        </p:txBody>
      </p:sp>
      <p:sp>
        <p:nvSpPr>
          <p:cNvPr id="6" name="Slide Number Placeholder 5">
            <a:extLst>
              <a:ext uri="{FF2B5EF4-FFF2-40B4-BE49-F238E27FC236}">
                <a16:creationId xmlns:a16="http://schemas.microsoft.com/office/drawing/2014/main" id="{6C8F2632-D1E6-B548-AA92-C16D8D6C0613}"/>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1"/>
                </a:solidFill>
              </a:rPr>
              <a:pPr>
                <a:spcAft>
                  <a:spcPts val="600"/>
                </a:spcAft>
              </a:pPr>
              <a:t>11</a:t>
            </a:fld>
            <a:endParaRPr lang="en-US">
              <a:solidFill>
                <a:schemeClr val="bg1"/>
              </a:solidFill>
            </a:endParaRPr>
          </a:p>
        </p:txBody>
      </p:sp>
    </p:spTree>
    <p:extLst>
      <p:ext uri="{BB962C8B-B14F-4D97-AF65-F5344CB8AC3E}">
        <p14:creationId xmlns:p14="http://schemas.microsoft.com/office/powerpoint/2010/main" val="159496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309FA25-1772-4961-90BE-D39F20067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07B03-6462-E440-9BB2-D7EF34639168}"/>
              </a:ext>
            </a:extLst>
          </p:cNvPr>
          <p:cNvSpPr>
            <a:spLocks noGrp="1"/>
          </p:cNvSpPr>
          <p:nvPr>
            <p:ph type="title"/>
          </p:nvPr>
        </p:nvSpPr>
        <p:spPr>
          <a:xfrm>
            <a:off x="698528" y="239150"/>
            <a:ext cx="5397472" cy="1303606"/>
          </a:xfrm>
        </p:spPr>
        <p:txBody>
          <a:bodyPr vert="horz" lIns="91440" tIns="45720" rIns="91440" bIns="45720" rtlCol="0" anchor="b">
            <a:normAutofit/>
          </a:bodyPr>
          <a:lstStyle/>
          <a:p>
            <a:r>
              <a:rPr lang="en-US" sz="2500" b="1" kern="1200" cap="all" spc="300" baseline="0">
                <a:solidFill>
                  <a:schemeClr val="tx2"/>
                </a:solidFill>
                <a:latin typeface="+mj-lt"/>
                <a:ea typeface="+mj-ea"/>
                <a:cs typeface="+mj-cs"/>
              </a:rPr>
              <a:t>General education curriculum, standards and assessments</a:t>
            </a:r>
          </a:p>
        </p:txBody>
      </p:sp>
      <p:sp>
        <p:nvSpPr>
          <p:cNvPr id="4" name="Content Placeholder 3">
            <a:extLst>
              <a:ext uri="{FF2B5EF4-FFF2-40B4-BE49-F238E27FC236}">
                <a16:creationId xmlns:a16="http://schemas.microsoft.com/office/drawing/2014/main" id="{30BD0556-6F1C-5745-82D1-EDFDAE5FC68F}"/>
              </a:ext>
            </a:extLst>
          </p:cNvPr>
          <p:cNvSpPr>
            <a:spLocks noGrp="1"/>
          </p:cNvSpPr>
          <p:nvPr>
            <p:ph sz="half" idx="2"/>
          </p:nvPr>
        </p:nvSpPr>
        <p:spPr>
          <a:xfrm>
            <a:off x="685801" y="1817152"/>
            <a:ext cx="5485227" cy="4499241"/>
          </a:xfrm>
        </p:spPr>
        <p:txBody>
          <a:bodyPr vert="horz" lIns="91440" tIns="45720" rIns="91440" bIns="45720" rtlCol="0" anchor="t">
            <a:normAutofit/>
          </a:bodyPr>
          <a:lstStyle/>
          <a:p>
            <a:pPr>
              <a:lnSpc>
                <a:spcPct val="90000"/>
              </a:lnSpc>
            </a:pPr>
            <a:r>
              <a:rPr lang="en-US" sz="2200"/>
              <a:t>The CSE will consider any supports, changes, and services your child needs to be successful in accessing the general education curriculum. </a:t>
            </a:r>
          </a:p>
          <a:p>
            <a:pPr>
              <a:lnSpc>
                <a:spcPct val="90000"/>
              </a:lnSpc>
            </a:pPr>
            <a:r>
              <a:rPr lang="en-US" sz="2200"/>
              <a:t>Different assessments may be used to monitor goals and more formal evaluations are completed every three (3) years. </a:t>
            </a:r>
          </a:p>
        </p:txBody>
      </p:sp>
      <p:pic>
        <p:nvPicPr>
          <p:cNvPr id="13" name="Content Placeholder 4" descr="Diagram, shape, polygon&#10;&#10;Description automatically generated">
            <a:extLst>
              <a:ext uri="{FF2B5EF4-FFF2-40B4-BE49-F238E27FC236}">
                <a16:creationId xmlns:a16="http://schemas.microsoft.com/office/drawing/2014/main" id="{D85D8926-F08A-BF4C-8185-2AFD045A684D}"/>
              </a:ext>
            </a:extLst>
          </p:cNvPr>
          <p:cNvPicPr>
            <a:picLocks noGrp="1" noChangeAspect="1"/>
          </p:cNvPicPr>
          <p:nvPr>
            <p:ph sz="half" idx="1"/>
          </p:nvPr>
        </p:nvPicPr>
        <p:blipFill>
          <a:blip r:embed="rId2"/>
          <a:stretch>
            <a:fillRect/>
          </a:stretch>
        </p:blipFill>
        <p:spPr>
          <a:xfrm>
            <a:off x="7480328" y="1542756"/>
            <a:ext cx="4527928" cy="3395946"/>
          </a:xfrm>
          <a:prstGeom prst="rect">
            <a:avLst/>
          </a:prstGeom>
        </p:spPr>
      </p:pic>
      <p:sp>
        <p:nvSpPr>
          <p:cNvPr id="5" name="Date Placeholder 4">
            <a:extLst>
              <a:ext uri="{FF2B5EF4-FFF2-40B4-BE49-F238E27FC236}">
                <a16:creationId xmlns:a16="http://schemas.microsoft.com/office/drawing/2014/main" id="{6287E2F0-3E5B-5F4A-81EC-C371A4C333FB}"/>
              </a:ext>
            </a:extLst>
          </p:cNvPr>
          <p:cNvSpPr>
            <a:spLocks noGrp="1"/>
          </p:cNvSpPr>
          <p:nvPr>
            <p:ph type="dt" sz="half" idx="10"/>
          </p:nvPr>
        </p:nvSpPr>
        <p:spPr>
          <a:xfrm rot="5400000">
            <a:off x="9800022" y="3223751"/>
            <a:ext cx="4114801" cy="410501"/>
          </a:xfrm>
        </p:spPr>
        <p:txBody>
          <a:bodyPr vert="horz" lIns="91440" tIns="45720" rIns="91440" bIns="45720" rtlCol="0" anchor="ctr">
            <a:normAutofit/>
          </a:bodyPr>
          <a:lstStyle/>
          <a:p>
            <a:pPr>
              <a:spcAft>
                <a:spcPts val="600"/>
              </a:spcAft>
            </a:pPr>
            <a:fld id="{4C8B36CC-551C-7C48-807D-D5554B6A89BE}" type="datetime1">
              <a:rPr lang="en-US" smtClean="0"/>
              <a:pPr>
                <a:spcAft>
                  <a:spcPts val="600"/>
                </a:spcAft>
              </a:pPr>
              <a:t>1/11/2022</a:t>
            </a:fld>
            <a:endParaRPr lang="en-US"/>
          </a:p>
        </p:txBody>
      </p:sp>
      <p:sp>
        <p:nvSpPr>
          <p:cNvPr id="6" name="Slide Number Placeholder 5">
            <a:extLst>
              <a:ext uri="{FF2B5EF4-FFF2-40B4-BE49-F238E27FC236}">
                <a16:creationId xmlns:a16="http://schemas.microsoft.com/office/drawing/2014/main" id="{C3E8D7FF-DFC4-F440-B0A6-3B26C29D67FC}"/>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smtClean="0"/>
              <a:pPr>
                <a:spcAft>
                  <a:spcPts val="600"/>
                </a:spcAft>
              </a:pPr>
              <a:t>12</a:t>
            </a:fld>
            <a:endParaRPr lang="en-US"/>
          </a:p>
        </p:txBody>
      </p:sp>
    </p:spTree>
    <p:extLst>
      <p:ext uri="{BB962C8B-B14F-4D97-AF65-F5344CB8AC3E}">
        <p14:creationId xmlns:p14="http://schemas.microsoft.com/office/powerpoint/2010/main" val="424320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DC553A7-713D-4133-B393-5017EA4F2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CC986-4C18-744E-AB7E-89A5E788E02A}"/>
              </a:ext>
            </a:extLst>
          </p:cNvPr>
          <p:cNvSpPr>
            <a:spLocks noGrp="1"/>
          </p:cNvSpPr>
          <p:nvPr>
            <p:ph type="title"/>
          </p:nvPr>
        </p:nvSpPr>
        <p:spPr>
          <a:xfrm>
            <a:off x="6108728" y="339864"/>
            <a:ext cx="5397472" cy="1202891"/>
          </a:xfrm>
        </p:spPr>
        <p:txBody>
          <a:bodyPr vert="horz" lIns="91440" tIns="45720" rIns="91440" bIns="45720" rtlCol="0" anchor="b">
            <a:normAutofit/>
          </a:bodyPr>
          <a:lstStyle/>
          <a:p>
            <a:r>
              <a:rPr lang="en-US" sz="3000" b="1" kern="1200" cap="all" spc="300" baseline="0">
                <a:solidFill>
                  <a:schemeClr val="tx2"/>
                </a:solidFill>
                <a:latin typeface="+mj-lt"/>
                <a:ea typeface="+mj-ea"/>
                <a:cs typeface="+mj-cs"/>
              </a:rPr>
              <a:t>Based on Individual strengths and needs </a:t>
            </a:r>
          </a:p>
        </p:txBody>
      </p:sp>
      <p:pic>
        <p:nvPicPr>
          <p:cNvPr id="7" name="Content Placeholder 4" descr="Diagram, shape, polygon&#10;&#10;Description automatically generated">
            <a:extLst>
              <a:ext uri="{FF2B5EF4-FFF2-40B4-BE49-F238E27FC236}">
                <a16:creationId xmlns:a16="http://schemas.microsoft.com/office/drawing/2014/main" id="{5335EA32-D099-9D42-B096-3D83883E02E3}"/>
              </a:ext>
            </a:extLst>
          </p:cNvPr>
          <p:cNvPicPr>
            <a:picLocks noGrp="1" noChangeAspect="1"/>
          </p:cNvPicPr>
          <p:nvPr>
            <p:ph sz="half" idx="1"/>
          </p:nvPr>
        </p:nvPicPr>
        <p:blipFill>
          <a:blip r:embed="rId2"/>
          <a:stretch>
            <a:fillRect/>
          </a:stretch>
        </p:blipFill>
        <p:spPr>
          <a:xfrm>
            <a:off x="700487" y="1891897"/>
            <a:ext cx="4098941" cy="3074205"/>
          </a:xfrm>
          <a:prstGeom prst="rect">
            <a:avLst/>
          </a:prstGeom>
        </p:spPr>
      </p:pic>
      <p:sp>
        <p:nvSpPr>
          <p:cNvPr id="4" name="Content Placeholder 3">
            <a:extLst>
              <a:ext uri="{FF2B5EF4-FFF2-40B4-BE49-F238E27FC236}">
                <a16:creationId xmlns:a16="http://schemas.microsoft.com/office/drawing/2014/main" id="{E38CEF50-C2B0-DE42-A901-26AC1243ACAB}"/>
              </a:ext>
            </a:extLst>
          </p:cNvPr>
          <p:cNvSpPr>
            <a:spLocks noGrp="1"/>
          </p:cNvSpPr>
          <p:nvPr>
            <p:ph sz="half" idx="2"/>
          </p:nvPr>
        </p:nvSpPr>
        <p:spPr>
          <a:xfrm>
            <a:off x="6096002" y="1814732"/>
            <a:ext cx="5426844" cy="4501662"/>
          </a:xfrm>
        </p:spPr>
        <p:txBody>
          <a:bodyPr vert="horz" lIns="91440" tIns="45720" rIns="91440" bIns="45720" rtlCol="0">
            <a:normAutofit/>
          </a:bodyPr>
          <a:lstStyle/>
          <a:p>
            <a:pPr marL="0" indent="0">
              <a:lnSpc>
                <a:spcPct val="90000"/>
              </a:lnSpc>
              <a:buNone/>
            </a:pPr>
            <a:r>
              <a:rPr lang="en-US" sz="2000" b="1"/>
              <a:t>Present Levels of Performance section of the IEP describes how your child is doing in school, based on current information.</a:t>
            </a:r>
            <a:r>
              <a:rPr lang="en-US" sz="2000"/>
              <a:t> </a:t>
            </a:r>
          </a:p>
          <a:p>
            <a:pPr marL="0">
              <a:lnSpc>
                <a:spcPct val="90000"/>
              </a:lnSpc>
            </a:pPr>
            <a:r>
              <a:rPr lang="en-US" sz="2000"/>
              <a:t>Academic skills—math, reading, writing</a:t>
            </a:r>
          </a:p>
          <a:p>
            <a:pPr marL="0">
              <a:lnSpc>
                <a:spcPct val="90000"/>
              </a:lnSpc>
            </a:pPr>
            <a:r>
              <a:rPr lang="en-US" sz="2000"/>
              <a:t>Daily living or self-help skills—dressing, eating, using the bathroom</a:t>
            </a:r>
          </a:p>
          <a:p>
            <a:pPr marL="0">
              <a:lnSpc>
                <a:spcPct val="90000"/>
              </a:lnSpc>
            </a:pPr>
            <a:r>
              <a:rPr lang="en-US" sz="2000"/>
              <a:t>Social skills—making friends, behavior</a:t>
            </a:r>
          </a:p>
          <a:p>
            <a:pPr marL="0">
              <a:lnSpc>
                <a:spcPct val="90000"/>
              </a:lnSpc>
            </a:pPr>
            <a:r>
              <a:rPr lang="en-US" sz="2000"/>
              <a:t>Sensory skills—hearing, seeing, </a:t>
            </a:r>
          </a:p>
          <a:p>
            <a:pPr marL="0">
              <a:lnSpc>
                <a:spcPct val="90000"/>
              </a:lnSpc>
            </a:pPr>
            <a:r>
              <a:rPr lang="en-US" sz="2000"/>
              <a:t>Communication skills—talking, </a:t>
            </a:r>
          </a:p>
          <a:p>
            <a:pPr marL="0">
              <a:lnSpc>
                <a:spcPct val="90000"/>
              </a:lnSpc>
            </a:pPr>
            <a:r>
              <a:rPr lang="en-US" sz="2000"/>
              <a:t>Mobility—getting around in school and the community</a:t>
            </a:r>
          </a:p>
          <a:p>
            <a:pPr marL="0">
              <a:lnSpc>
                <a:spcPct val="90000"/>
              </a:lnSpc>
            </a:pPr>
            <a:r>
              <a:rPr lang="en-US" sz="2000"/>
              <a:t>Vocational skills—working</a:t>
            </a:r>
          </a:p>
        </p:txBody>
      </p:sp>
      <p:sp>
        <p:nvSpPr>
          <p:cNvPr id="5" name="Date Placeholder 4">
            <a:extLst>
              <a:ext uri="{FF2B5EF4-FFF2-40B4-BE49-F238E27FC236}">
                <a16:creationId xmlns:a16="http://schemas.microsoft.com/office/drawing/2014/main" id="{84A3BCD4-CD25-1047-AD8E-775BA17D77B6}"/>
              </a:ext>
            </a:extLst>
          </p:cNvPr>
          <p:cNvSpPr>
            <a:spLocks noGrp="1"/>
          </p:cNvSpPr>
          <p:nvPr>
            <p:ph type="dt" sz="half" idx="10"/>
          </p:nvPr>
        </p:nvSpPr>
        <p:spPr>
          <a:xfrm rot="5400000">
            <a:off x="9800022" y="3223751"/>
            <a:ext cx="4114801" cy="410501"/>
          </a:xfrm>
        </p:spPr>
        <p:txBody>
          <a:bodyPr vert="horz" lIns="91440" tIns="45720" rIns="91440" bIns="45720" rtlCol="0" anchor="ctr">
            <a:normAutofit/>
          </a:bodyPr>
          <a:lstStyle/>
          <a:p>
            <a:pPr>
              <a:spcAft>
                <a:spcPts val="600"/>
              </a:spcAft>
            </a:pPr>
            <a:fld id="{4C8B36CC-551C-7C48-807D-D5554B6A89BE}" type="datetime1">
              <a:rPr lang="en-US" smtClean="0"/>
              <a:pPr>
                <a:spcAft>
                  <a:spcPts val="600"/>
                </a:spcAft>
              </a:pPr>
              <a:t>1/11/2022</a:t>
            </a:fld>
            <a:endParaRPr lang="en-US"/>
          </a:p>
        </p:txBody>
      </p:sp>
      <p:sp>
        <p:nvSpPr>
          <p:cNvPr id="6" name="Slide Number Placeholder 5">
            <a:extLst>
              <a:ext uri="{FF2B5EF4-FFF2-40B4-BE49-F238E27FC236}">
                <a16:creationId xmlns:a16="http://schemas.microsoft.com/office/drawing/2014/main" id="{763DC6FB-0481-9042-8EF9-EBF2F131A4AA}"/>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smtClean="0"/>
              <a:pPr>
                <a:spcAft>
                  <a:spcPts val="600"/>
                </a:spcAft>
              </a:pPr>
              <a:t>13</a:t>
            </a:fld>
            <a:endParaRPr lang="en-US"/>
          </a:p>
        </p:txBody>
      </p:sp>
    </p:spTree>
    <p:extLst>
      <p:ext uri="{BB962C8B-B14F-4D97-AF65-F5344CB8AC3E}">
        <p14:creationId xmlns:p14="http://schemas.microsoft.com/office/powerpoint/2010/main" val="3383977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DC553A7-713D-4133-B393-5017EA4F2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41274372-85CD-6348-8AF9-6AE8C37C395E}"/>
              </a:ext>
            </a:extLst>
          </p:cNvPr>
          <p:cNvSpPr>
            <a:spLocks noGrp="1"/>
          </p:cNvSpPr>
          <p:nvPr>
            <p:ph type="title"/>
          </p:nvPr>
        </p:nvSpPr>
        <p:spPr>
          <a:xfrm>
            <a:off x="6108728" y="339864"/>
            <a:ext cx="5397472" cy="1202891"/>
          </a:xfrm>
        </p:spPr>
        <p:txBody>
          <a:bodyPr vert="horz" lIns="91440" tIns="45720" rIns="91440" bIns="45720" rtlCol="0" anchor="b">
            <a:normAutofit/>
          </a:bodyPr>
          <a:lstStyle/>
          <a:p>
            <a:r>
              <a:rPr lang="en-US" sz="3000" b="1" kern="1200" cap="all" spc="300" baseline="0">
                <a:solidFill>
                  <a:schemeClr val="tx2"/>
                </a:solidFill>
                <a:latin typeface="+mj-lt"/>
                <a:ea typeface="+mj-ea"/>
                <a:cs typeface="+mj-cs"/>
              </a:rPr>
              <a:t>Based on individual strengths and needs </a:t>
            </a:r>
          </a:p>
        </p:txBody>
      </p:sp>
      <p:pic>
        <p:nvPicPr>
          <p:cNvPr id="12" name="Content Placeholder 4" descr="Diagram, shape, polygon&#10;&#10;Description automatically generated">
            <a:extLst>
              <a:ext uri="{FF2B5EF4-FFF2-40B4-BE49-F238E27FC236}">
                <a16:creationId xmlns:a16="http://schemas.microsoft.com/office/drawing/2014/main" id="{EA196EDD-4445-0A46-9DCC-40CE74D573F9}"/>
              </a:ext>
            </a:extLst>
          </p:cNvPr>
          <p:cNvPicPr>
            <a:picLocks noGrp="1" noChangeAspect="1"/>
          </p:cNvPicPr>
          <p:nvPr>
            <p:ph sz="half" idx="1"/>
          </p:nvPr>
        </p:nvPicPr>
        <p:blipFill>
          <a:blip r:embed="rId2"/>
          <a:stretch>
            <a:fillRect/>
          </a:stretch>
        </p:blipFill>
        <p:spPr>
          <a:xfrm>
            <a:off x="700487" y="1891897"/>
            <a:ext cx="4098941" cy="3074205"/>
          </a:xfrm>
          <a:prstGeom prst="rect">
            <a:avLst/>
          </a:prstGeom>
        </p:spPr>
      </p:pic>
      <p:sp>
        <p:nvSpPr>
          <p:cNvPr id="11" name="Content Placeholder 10">
            <a:extLst>
              <a:ext uri="{FF2B5EF4-FFF2-40B4-BE49-F238E27FC236}">
                <a16:creationId xmlns:a16="http://schemas.microsoft.com/office/drawing/2014/main" id="{0C4B3A84-FC45-9949-80C9-B481EDA818C7}"/>
              </a:ext>
            </a:extLst>
          </p:cNvPr>
          <p:cNvSpPr>
            <a:spLocks noGrp="1"/>
          </p:cNvSpPr>
          <p:nvPr>
            <p:ph sz="half" idx="2"/>
          </p:nvPr>
        </p:nvSpPr>
        <p:spPr>
          <a:xfrm>
            <a:off x="6096002" y="1814732"/>
            <a:ext cx="5426844" cy="4501662"/>
          </a:xfrm>
        </p:spPr>
        <p:txBody>
          <a:bodyPr vert="horz" lIns="91440" tIns="45720" rIns="91440" bIns="45720" rtlCol="0" anchor="t">
            <a:normAutofit/>
          </a:bodyPr>
          <a:lstStyle/>
          <a:p>
            <a:pPr marL="0" indent="0">
              <a:buNone/>
            </a:pPr>
            <a:r>
              <a:rPr lang="en-US" b="1"/>
              <a:t>Annual Goals</a:t>
            </a:r>
          </a:p>
          <a:p>
            <a:pPr marL="0" indent="0">
              <a:buNone/>
            </a:pPr>
            <a:r>
              <a:rPr lang="en-US"/>
              <a:t>Once your child’s needs are identified, the IEP team works to develop appropriate goals to address those needs. </a:t>
            </a:r>
          </a:p>
          <a:p>
            <a:pPr marL="0" indent="0">
              <a:buNone/>
            </a:pPr>
            <a:r>
              <a:rPr lang="en-US"/>
              <a:t>An annual goal describes what your child can be expected to do or learn within a school year</a:t>
            </a:r>
          </a:p>
          <a:p>
            <a:pPr marL="0"/>
            <a:endParaRPr lang="en-US"/>
          </a:p>
        </p:txBody>
      </p:sp>
      <p:sp>
        <p:nvSpPr>
          <p:cNvPr id="5" name="Date Placeholder 4">
            <a:extLst>
              <a:ext uri="{FF2B5EF4-FFF2-40B4-BE49-F238E27FC236}">
                <a16:creationId xmlns:a16="http://schemas.microsoft.com/office/drawing/2014/main" id="{97C7F75B-4C95-5E44-B1DA-74903FFF2732}"/>
              </a:ext>
            </a:extLst>
          </p:cNvPr>
          <p:cNvSpPr>
            <a:spLocks noGrp="1"/>
          </p:cNvSpPr>
          <p:nvPr>
            <p:ph type="dt" sz="half" idx="10"/>
          </p:nvPr>
        </p:nvSpPr>
        <p:spPr>
          <a:xfrm rot="5400000">
            <a:off x="9800022" y="3223751"/>
            <a:ext cx="4114801" cy="410501"/>
          </a:xfrm>
        </p:spPr>
        <p:txBody>
          <a:bodyPr vert="horz" lIns="91440" tIns="45720" rIns="91440" bIns="45720" rtlCol="0" anchor="ctr">
            <a:normAutofit/>
          </a:bodyPr>
          <a:lstStyle/>
          <a:p>
            <a:pPr>
              <a:spcAft>
                <a:spcPts val="600"/>
              </a:spcAft>
            </a:pPr>
            <a:fld id="{4C8B36CC-551C-7C48-807D-D5554B6A89BE}" type="datetime1">
              <a:rPr lang="en-US" smtClean="0"/>
              <a:pPr>
                <a:spcAft>
                  <a:spcPts val="600"/>
                </a:spcAft>
              </a:pPr>
              <a:t>1/11/2022</a:t>
            </a:fld>
            <a:endParaRPr lang="en-US"/>
          </a:p>
        </p:txBody>
      </p:sp>
      <p:sp>
        <p:nvSpPr>
          <p:cNvPr id="6" name="Slide Number Placeholder 5">
            <a:extLst>
              <a:ext uri="{FF2B5EF4-FFF2-40B4-BE49-F238E27FC236}">
                <a16:creationId xmlns:a16="http://schemas.microsoft.com/office/drawing/2014/main" id="{56A9274E-FFED-9F4F-91A5-DAD0BB86FBE8}"/>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smtClean="0"/>
              <a:pPr>
                <a:spcAft>
                  <a:spcPts val="600"/>
                </a:spcAft>
              </a:pPr>
              <a:t>14</a:t>
            </a:fld>
            <a:endParaRPr lang="en-US"/>
          </a:p>
        </p:txBody>
      </p:sp>
    </p:spTree>
    <p:extLst>
      <p:ext uri="{BB962C8B-B14F-4D97-AF65-F5344CB8AC3E}">
        <p14:creationId xmlns:p14="http://schemas.microsoft.com/office/powerpoint/2010/main" val="54784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C553A7-713D-4133-B393-5017EA4F2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842A0-3BB7-6342-AE11-F0449D16E9EE}"/>
              </a:ext>
            </a:extLst>
          </p:cNvPr>
          <p:cNvSpPr>
            <a:spLocks noGrp="1"/>
          </p:cNvSpPr>
          <p:nvPr>
            <p:ph type="title"/>
          </p:nvPr>
        </p:nvSpPr>
        <p:spPr>
          <a:xfrm>
            <a:off x="6108728" y="339864"/>
            <a:ext cx="5397472" cy="1202891"/>
          </a:xfrm>
        </p:spPr>
        <p:txBody>
          <a:bodyPr vert="horz" lIns="91440" tIns="45720" rIns="91440" bIns="45720" rtlCol="0" anchor="b">
            <a:normAutofit/>
          </a:bodyPr>
          <a:lstStyle/>
          <a:p>
            <a:r>
              <a:rPr lang="en-US" sz="3200" b="1" kern="1200" cap="all" spc="300" baseline="0">
                <a:solidFill>
                  <a:schemeClr val="tx2"/>
                </a:solidFill>
                <a:latin typeface="+mj-lt"/>
                <a:ea typeface="+mj-ea"/>
                <a:cs typeface="+mj-cs"/>
              </a:rPr>
              <a:t>Measuring Progress</a:t>
            </a:r>
          </a:p>
        </p:txBody>
      </p:sp>
      <p:pic>
        <p:nvPicPr>
          <p:cNvPr id="7" name="Content Placeholder 4" descr="Diagram, shape, polygon&#10;&#10;Description automatically generated">
            <a:extLst>
              <a:ext uri="{FF2B5EF4-FFF2-40B4-BE49-F238E27FC236}">
                <a16:creationId xmlns:a16="http://schemas.microsoft.com/office/drawing/2014/main" id="{CBB7B090-C17C-E447-84D0-6222F30FE75C}"/>
              </a:ext>
            </a:extLst>
          </p:cNvPr>
          <p:cNvPicPr>
            <a:picLocks noGrp="1" noChangeAspect="1"/>
          </p:cNvPicPr>
          <p:nvPr>
            <p:ph sz="half" idx="1"/>
          </p:nvPr>
        </p:nvPicPr>
        <p:blipFill>
          <a:blip r:embed="rId2"/>
          <a:stretch>
            <a:fillRect/>
          </a:stretch>
        </p:blipFill>
        <p:spPr>
          <a:xfrm>
            <a:off x="700487" y="1891897"/>
            <a:ext cx="4098941" cy="3074205"/>
          </a:xfrm>
          <a:prstGeom prst="rect">
            <a:avLst/>
          </a:prstGeom>
        </p:spPr>
      </p:pic>
      <p:sp>
        <p:nvSpPr>
          <p:cNvPr id="4" name="Content Placeholder 3">
            <a:extLst>
              <a:ext uri="{FF2B5EF4-FFF2-40B4-BE49-F238E27FC236}">
                <a16:creationId xmlns:a16="http://schemas.microsoft.com/office/drawing/2014/main" id="{FB76D954-73FF-214A-B5C4-F4F2942C9080}"/>
              </a:ext>
            </a:extLst>
          </p:cNvPr>
          <p:cNvSpPr>
            <a:spLocks noGrp="1"/>
          </p:cNvSpPr>
          <p:nvPr>
            <p:ph sz="half" idx="2"/>
          </p:nvPr>
        </p:nvSpPr>
        <p:spPr>
          <a:xfrm>
            <a:off x="6096002" y="1814732"/>
            <a:ext cx="5426844" cy="4501662"/>
          </a:xfrm>
        </p:spPr>
        <p:txBody>
          <a:bodyPr vert="horz" lIns="91440" tIns="45720" rIns="91440" bIns="45720" rtlCol="0">
            <a:normAutofit/>
          </a:bodyPr>
          <a:lstStyle/>
          <a:p>
            <a:pPr marL="0" indent="0" fontAlgn="base">
              <a:lnSpc>
                <a:spcPct val="90000"/>
              </a:lnSpc>
              <a:buNone/>
            </a:pPr>
            <a:r>
              <a:rPr lang="en-US" sz="1700" b="1"/>
              <a:t>Measuring Your Child’s Progress</a:t>
            </a:r>
          </a:p>
          <a:p>
            <a:pPr marL="0" indent="0" fontAlgn="base">
              <a:lnSpc>
                <a:spcPct val="90000"/>
              </a:lnSpc>
              <a:buNone/>
            </a:pPr>
            <a:r>
              <a:rPr lang="en-US" sz="1700"/>
              <a:t>Effective goals are critical parts of your child’s IEP. Keeping track of your child’s progress is just as important. How will you and the school know if your child is making enough progress to reach a goal by the end of the year? This information must be included in the IEP. </a:t>
            </a:r>
          </a:p>
          <a:p>
            <a:pPr marL="0" indent="0" fontAlgn="base">
              <a:lnSpc>
                <a:spcPct val="90000"/>
              </a:lnSpc>
              <a:buNone/>
            </a:pPr>
            <a:r>
              <a:rPr lang="en-US" sz="1700"/>
              <a:t>The IEP team must decide:</a:t>
            </a:r>
          </a:p>
          <a:p>
            <a:pPr fontAlgn="base">
              <a:lnSpc>
                <a:spcPct val="90000"/>
              </a:lnSpc>
            </a:pPr>
            <a:r>
              <a:rPr lang="en-US" sz="1700"/>
              <a:t>-how your child’s progress will be measured; and</a:t>
            </a:r>
          </a:p>
          <a:p>
            <a:pPr fontAlgn="base">
              <a:lnSpc>
                <a:spcPct val="90000"/>
              </a:lnSpc>
            </a:pPr>
            <a:r>
              <a:rPr lang="en-US" sz="1700"/>
              <a:t>-when periodic reports on your child’s progress will be provided to you.</a:t>
            </a:r>
          </a:p>
          <a:p>
            <a:pPr fontAlgn="base">
              <a:lnSpc>
                <a:spcPct val="90000"/>
              </a:lnSpc>
            </a:pPr>
            <a:r>
              <a:rPr lang="en-US" sz="1700"/>
              <a:t>Often, information on how well your child must perform in order to achieve the goal is spelled out. Sound evaluation criteria are written in objective, measurable terms. </a:t>
            </a:r>
          </a:p>
          <a:p>
            <a:pPr>
              <a:lnSpc>
                <a:spcPct val="90000"/>
              </a:lnSpc>
            </a:pPr>
            <a:endParaRPr lang="en-US" sz="1700"/>
          </a:p>
        </p:txBody>
      </p:sp>
      <p:sp>
        <p:nvSpPr>
          <p:cNvPr id="5" name="Date Placeholder 4">
            <a:extLst>
              <a:ext uri="{FF2B5EF4-FFF2-40B4-BE49-F238E27FC236}">
                <a16:creationId xmlns:a16="http://schemas.microsoft.com/office/drawing/2014/main" id="{91421DB0-5B2F-A949-8574-636B501EC92D}"/>
              </a:ext>
            </a:extLst>
          </p:cNvPr>
          <p:cNvSpPr>
            <a:spLocks noGrp="1"/>
          </p:cNvSpPr>
          <p:nvPr>
            <p:ph type="dt" sz="half" idx="10"/>
          </p:nvPr>
        </p:nvSpPr>
        <p:spPr>
          <a:xfrm rot="5400000">
            <a:off x="9800022" y="3223751"/>
            <a:ext cx="4114801" cy="410501"/>
          </a:xfrm>
        </p:spPr>
        <p:txBody>
          <a:bodyPr vert="horz" lIns="91440" tIns="45720" rIns="91440" bIns="45720" rtlCol="0" anchor="ctr">
            <a:normAutofit/>
          </a:bodyPr>
          <a:lstStyle/>
          <a:p>
            <a:pPr>
              <a:spcAft>
                <a:spcPts val="600"/>
              </a:spcAft>
            </a:pPr>
            <a:fld id="{4C8B36CC-551C-7C48-807D-D5554B6A89BE}" type="datetime1">
              <a:rPr lang="en-US" smtClean="0"/>
              <a:pPr>
                <a:spcAft>
                  <a:spcPts val="600"/>
                </a:spcAft>
              </a:pPr>
              <a:t>1/11/2022</a:t>
            </a:fld>
            <a:endParaRPr lang="en-US"/>
          </a:p>
        </p:txBody>
      </p:sp>
      <p:sp>
        <p:nvSpPr>
          <p:cNvPr id="6" name="Slide Number Placeholder 5">
            <a:extLst>
              <a:ext uri="{FF2B5EF4-FFF2-40B4-BE49-F238E27FC236}">
                <a16:creationId xmlns:a16="http://schemas.microsoft.com/office/drawing/2014/main" id="{478866FD-607D-AB44-8219-BC706357A7DE}"/>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smtClean="0"/>
              <a:pPr>
                <a:spcAft>
                  <a:spcPts val="600"/>
                </a:spcAft>
              </a:pPr>
              <a:t>15</a:t>
            </a:fld>
            <a:endParaRPr lang="en-US"/>
          </a:p>
        </p:txBody>
      </p:sp>
    </p:spTree>
    <p:extLst>
      <p:ext uri="{BB962C8B-B14F-4D97-AF65-F5344CB8AC3E}">
        <p14:creationId xmlns:p14="http://schemas.microsoft.com/office/powerpoint/2010/main" val="182921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3DC553A7-713D-4133-B393-5017EA4F2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D07A3-B6A3-8A4A-AABF-7158FCAD8311}"/>
              </a:ext>
            </a:extLst>
          </p:cNvPr>
          <p:cNvSpPr>
            <a:spLocks noGrp="1"/>
          </p:cNvSpPr>
          <p:nvPr>
            <p:ph type="title"/>
          </p:nvPr>
        </p:nvSpPr>
        <p:spPr>
          <a:xfrm>
            <a:off x="6108728" y="339864"/>
            <a:ext cx="5397472" cy="1202891"/>
          </a:xfrm>
        </p:spPr>
        <p:txBody>
          <a:bodyPr vert="horz" lIns="91440" tIns="45720" rIns="91440" bIns="45720" rtlCol="0" anchor="b">
            <a:normAutofit/>
          </a:bodyPr>
          <a:lstStyle/>
          <a:p>
            <a:r>
              <a:rPr lang="en-US" sz="3200" b="1" kern="1200" cap="all" spc="300" baseline="0">
                <a:solidFill>
                  <a:schemeClr val="tx2"/>
                </a:solidFill>
                <a:latin typeface="+mj-lt"/>
                <a:ea typeface="+mj-ea"/>
                <a:cs typeface="+mj-cs"/>
              </a:rPr>
              <a:t>Planning for adult outcomes</a:t>
            </a:r>
          </a:p>
        </p:txBody>
      </p:sp>
      <p:pic>
        <p:nvPicPr>
          <p:cNvPr id="7" name="Content Placeholder 4" descr="Diagram, shape, polygon&#10;&#10;Description automatically generated">
            <a:extLst>
              <a:ext uri="{FF2B5EF4-FFF2-40B4-BE49-F238E27FC236}">
                <a16:creationId xmlns:a16="http://schemas.microsoft.com/office/drawing/2014/main" id="{8A9379CF-B97B-3549-9AF7-40830FA8E2D1}"/>
              </a:ext>
            </a:extLst>
          </p:cNvPr>
          <p:cNvPicPr>
            <a:picLocks noGrp="1" noChangeAspect="1"/>
          </p:cNvPicPr>
          <p:nvPr>
            <p:ph sz="half" idx="1"/>
          </p:nvPr>
        </p:nvPicPr>
        <p:blipFill>
          <a:blip r:embed="rId2"/>
          <a:stretch>
            <a:fillRect/>
          </a:stretch>
        </p:blipFill>
        <p:spPr>
          <a:xfrm>
            <a:off x="191671" y="1814731"/>
            <a:ext cx="5173672" cy="3880253"/>
          </a:xfrm>
          <a:prstGeom prst="rect">
            <a:avLst/>
          </a:prstGeom>
        </p:spPr>
      </p:pic>
      <p:sp>
        <p:nvSpPr>
          <p:cNvPr id="4" name="Content Placeholder 3">
            <a:extLst>
              <a:ext uri="{FF2B5EF4-FFF2-40B4-BE49-F238E27FC236}">
                <a16:creationId xmlns:a16="http://schemas.microsoft.com/office/drawing/2014/main" id="{D8A87801-F977-FB43-B418-BA0DDE4BED62}"/>
              </a:ext>
            </a:extLst>
          </p:cNvPr>
          <p:cNvSpPr>
            <a:spLocks noGrp="1"/>
          </p:cNvSpPr>
          <p:nvPr>
            <p:ph sz="half" idx="2"/>
          </p:nvPr>
        </p:nvSpPr>
        <p:spPr>
          <a:xfrm>
            <a:off x="5499915" y="1814731"/>
            <a:ext cx="6562758" cy="4906743"/>
          </a:xfrm>
        </p:spPr>
        <p:txBody>
          <a:bodyPr vert="horz" lIns="91440" tIns="45720" rIns="91440" bIns="45720" rtlCol="0">
            <a:normAutofit lnSpcReduction="10000"/>
          </a:bodyPr>
          <a:lstStyle/>
          <a:p>
            <a:pPr marL="0" indent="0" fontAlgn="base">
              <a:lnSpc>
                <a:spcPct val="90000"/>
              </a:lnSpc>
              <a:buNone/>
            </a:pPr>
            <a:r>
              <a:rPr lang="en-US" sz="1400" b="1"/>
              <a:t>Transition Planning </a:t>
            </a:r>
          </a:p>
          <a:p>
            <a:pPr marL="0" indent="0" fontAlgn="base">
              <a:lnSpc>
                <a:spcPct val="90000"/>
              </a:lnSpc>
              <a:buNone/>
            </a:pPr>
            <a:r>
              <a:rPr lang="en-US" sz="1400" b="1"/>
              <a:t>By the time your child is 15 years old, the IEP must describe the transition services needed to help him or her move from high school to life as an adult in the community.</a:t>
            </a:r>
            <a:r>
              <a:rPr lang="en-US" sz="1400"/>
              <a:t>  The transition plan must then be updated every year and specify:</a:t>
            </a:r>
          </a:p>
          <a:p>
            <a:pPr fontAlgn="base">
              <a:lnSpc>
                <a:spcPct val="90000"/>
              </a:lnSpc>
            </a:pPr>
            <a:r>
              <a:rPr lang="en-US" sz="1400"/>
              <a:t>measurable postsecondary goals for your child related to training, education, employment, and (where appropriate) independent living skills; and</a:t>
            </a:r>
          </a:p>
          <a:p>
            <a:pPr fontAlgn="base">
              <a:lnSpc>
                <a:spcPct val="90000"/>
              </a:lnSpc>
            </a:pPr>
            <a:r>
              <a:rPr lang="en-US" sz="1400"/>
              <a:t>the transition services needed (including what your child will study) to help your child reach those goals.</a:t>
            </a:r>
          </a:p>
          <a:p>
            <a:pPr marL="0" indent="0" fontAlgn="base">
              <a:lnSpc>
                <a:spcPct val="90000"/>
              </a:lnSpc>
              <a:buNone/>
            </a:pPr>
            <a:r>
              <a:rPr lang="en-US" sz="1400"/>
              <a:t>Consider the range below of postsecondary possibilities for your child and determine which are appropriate, given your child’s interests and preferences, skills and experience, and need for accommodations or supports:</a:t>
            </a:r>
          </a:p>
          <a:p>
            <a:pPr fontAlgn="base">
              <a:lnSpc>
                <a:spcPct val="90000"/>
              </a:lnSpc>
            </a:pPr>
            <a:r>
              <a:rPr lang="en-US" sz="1400"/>
              <a:t>postsecondary education </a:t>
            </a:r>
          </a:p>
          <a:p>
            <a:pPr fontAlgn="base">
              <a:lnSpc>
                <a:spcPct val="90000"/>
              </a:lnSpc>
            </a:pPr>
            <a:r>
              <a:rPr lang="en-US" sz="1400"/>
              <a:t>employment (including supported employment);</a:t>
            </a:r>
          </a:p>
          <a:p>
            <a:pPr fontAlgn="base">
              <a:lnSpc>
                <a:spcPct val="90000"/>
              </a:lnSpc>
            </a:pPr>
            <a:r>
              <a:rPr lang="en-US" sz="1400"/>
              <a:t>adult services (such as a day program or group home);</a:t>
            </a:r>
          </a:p>
          <a:p>
            <a:pPr fontAlgn="base">
              <a:lnSpc>
                <a:spcPct val="90000"/>
              </a:lnSpc>
            </a:pPr>
            <a:r>
              <a:rPr lang="en-US" sz="1400"/>
              <a:t>independent living; or</a:t>
            </a:r>
          </a:p>
          <a:p>
            <a:pPr fontAlgn="base">
              <a:lnSpc>
                <a:spcPct val="90000"/>
              </a:lnSpc>
            </a:pPr>
            <a:r>
              <a:rPr lang="en-US" sz="1400"/>
              <a:t>participating in the community.</a:t>
            </a:r>
          </a:p>
          <a:p>
            <a:pPr marL="0" fontAlgn="base">
              <a:lnSpc>
                <a:spcPct val="90000"/>
              </a:lnSpc>
            </a:pPr>
            <a:endParaRPr lang="en-US" sz="1400" b="1"/>
          </a:p>
          <a:p>
            <a:pPr marL="0" indent="0" fontAlgn="base">
              <a:lnSpc>
                <a:spcPct val="90000"/>
              </a:lnSpc>
              <a:buNone/>
            </a:pPr>
            <a:r>
              <a:rPr lang="en-US" sz="1400" b="1"/>
              <a:t>Whenever the team is going to talk about transition, your child is encouraged to attend to the meeting and will receive their own invitation.</a:t>
            </a:r>
            <a:r>
              <a:rPr lang="en-US" sz="1400"/>
              <a:t> </a:t>
            </a:r>
          </a:p>
        </p:txBody>
      </p:sp>
      <p:sp>
        <p:nvSpPr>
          <p:cNvPr id="5" name="Date Placeholder 4">
            <a:extLst>
              <a:ext uri="{FF2B5EF4-FFF2-40B4-BE49-F238E27FC236}">
                <a16:creationId xmlns:a16="http://schemas.microsoft.com/office/drawing/2014/main" id="{95268041-709F-0145-9DD9-D1FC8DB3D8B5}"/>
              </a:ext>
            </a:extLst>
          </p:cNvPr>
          <p:cNvSpPr>
            <a:spLocks noGrp="1"/>
          </p:cNvSpPr>
          <p:nvPr>
            <p:ph type="dt" sz="half" idx="10"/>
          </p:nvPr>
        </p:nvSpPr>
        <p:spPr>
          <a:xfrm rot="5400000">
            <a:off x="9800022" y="3223751"/>
            <a:ext cx="4114801" cy="410501"/>
          </a:xfrm>
        </p:spPr>
        <p:txBody>
          <a:bodyPr vert="horz" lIns="91440" tIns="45720" rIns="91440" bIns="45720" rtlCol="0" anchor="ctr">
            <a:normAutofit/>
          </a:bodyPr>
          <a:lstStyle/>
          <a:p>
            <a:pPr>
              <a:spcAft>
                <a:spcPts val="600"/>
              </a:spcAft>
            </a:pPr>
            <a:fld id="{4C8B36CC-551C-7C48-807D-D5554B6A89BE}" type="datetime1">
              <a:rPr lang="en-US" smtClean="0"/>
              <a:pPr>
                <a:spcAft>
                  <a:spcPts val="600"/>
                </a:spcAft>
              </a:pPr>
              <a:t>1/11/2022</a:t>
            </a:fld>
            <a:endParaRPr lang="en-US"/>
          </a:p>
        </p:txBody>
      </p:sp>
      <p:sp>
        <p:nvSpPr>
          <p:cNvPr id="6" name="Slide Number Placeholder 5">
            <a:extLst>
              <a:ext uri="{FF2B5EF4-FFF2-40B4-BE49-F238E27FC236}">
                <a16:creationId xmlns:a16="http://schemas.microsoft.com/office/drawing/2014/main" id="{F685EA92-F2BD-4C4C-AB8C-B7C2B8D71705}"/>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smtClean="0"/>
              <a:pPr>
                <a:spcAft>
                  <a:spcPts val="600"/>
                </a:spcAft>
              </a:pPr>
              <a:t>16</a:t>
            </a:fld>
            <a:endParaRPr lang="en-US"/>
          </a:p>
        </p:txBody>
      </p:sp>
    </p:spTree>
    <p:extLst>
      <p:ext uri="{BB962C8B-B14F-4D97-AF65-F5344CB8AC3E}">
        <p14:creationId xmlns:p14="http://schemas.microsoft.com/office/powerpoint/2010/main" val="242682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4BA470B-97A6-7147-9D77-9106CE0CEF97}"/>
              </a:ext>
            </a:extLst>
          </p:cNvPr>
          <p:cNvSpPr>
            <a:spLocks noGrp="1"/>
          </p:cNvSpPr>
          <p:nvPr>
            <p:ph type="title"/>
          </p:nvPr>
        </p:nvSpPr>
        <p:spPr>
          <a:xfrm>
            <a:off x="7286564" y="685799"/>
            <a:ext cx="3714872" cy="992512"/>
          </a:xfrm>
        </p:spPr>
        <p:txBody>
          <a:bodyPr>
            <a:normAutofit/>
          </a:bodyPr>
          <a:lstStyle/>
          <a:p>
            <a:pPr algn="ctr"/>
            <a:r>
              <a:rPr lang="en-US" sz="2700"/>
              <a:t>After the Annual Review </a:t>
            </a:r>
          </a:p>
        </p:txBody>
      </p:sp>
      <p:pic>
        <p:nvPicPr>
          <p:cNvPr id="10" name="Picture 9" descr="Pen placed on top of a signature line">
            <a:extLst>
              <a:ext uri="{FF2B5EF4-FFF2-40B4-BE49-F238E27FC236}">
                <a16:creationId xmlns:a16="http://schemas.microsoft.com/office/drawing/2014/main" id="{21242E01-307B-4628-B35B-61E9F300715E}"/>
              </a:ext>
            </a:extLst>
          </p:cNvPr>
          <p:cNvPicPr>
            <a:picLocks noChangeAspect="1"/>
          </p:cNvPicPr>
          <p:nvPr/>
        </p:nvPicPr>
        <p:blipFill rotWithShape="1">
          <a:blip r:embed="rId2"/>
          <a:srcRect l="40667" r="-1" b="-1"/>
          <a:stretch/>
        </p:blipFill>
        <p:spPr>
          <a:xfrm>
            <a:off x="20" y="10"/>
            <a:ext cx="6095980" cy="6857990"/>
          </a:xfrm>
          <a:prstGeom prst="rect">
            <a:avLst/>
          </a:prstGeom>
        </p:spPr>
      </p:pic>
      <p:sp>
        <p:nvSpPr>
          <p:cNvPr id="8" name="Content Placeholder 7">
            <a:extLst>
              <a:ext uri="{FF2B5EF4-FFF2-40B4-BE49-F238E27FC236}">
                <a16:creationId xmlns:a16="http://schemas.microsoft.com/office/drawing/2014/main" id="{1614E886-7A2D-1346-BA09-9C64DD8E5E84}"/>
              </a:ext>
            </a:extLst>
          </p:cNvPr>
          <p:cNvSpPr>
            <a:spLocks noGrp="1"/>
          </p:cNvSpPr>
          <p:nvPr>
            <p:ph idx="1"/>
          </p:nvPr>
        </p:nvSpPr>
        <p:spPr>
          <a:xfrm>
            <a:off x="6779802" y="1891464"/>
            <a:ext cx="4724400" cy="4464886"/>
          </a:xfrm>
        </p:spPr>
        <p:txBody>
          <a:bodyPr vert="horz" lIns="91440" tIns="45720" rIns="91440" bIns="45720" rtlCol="0" anchor="t">
            <a:normAutofit lnSpcReduction="10000"/>
          </a:bodyPr>
          <a:lstStyle/>
          <a:p>
            <a:pPr>
              <a:lnSpc>
                <a:spcPct val="90000"/>
              </a:lnSpc>
            </a:pPr>
            <a:r>
              <a:rPr lang="en-US"/>
              <a:t>You will receive a copy of the IEP in the mail. It is important to review the document and if you have any questions and/or concerns, please reach out to the CSE Chairperson as soon as possible in order to resolve the issue.</a:t>
            </a:r>
          </a:p>
          <a:p>
            <a:pPr>
              <a:lnSpc>
                <a:spcPct val="90000"/>
              </a:lnSpc>
            </a:pPr>
            <a:r>
              <a:rPr lang="en-US"/>
              <a:t> The IEP is a living document and can be changed or adjust (with an amendment or CSE meeting) throughout the school year, as needed.  </a:t>
            </a:r>
          </a:p>
        </p:txBody>
      </p:sp>
      <p:sp>
        <p:nvSpPr>
          <p:cNvPr id="5" name="Date Placeholder 4">
            <a:extLst>
              <a:ext uri="{FF2B5EF4-FFF2-40B4-BE49-F238E27FC236}">
                <a16:creationId xmlns:a16="http://schemas.microsoft.com/office/drawing/2014/main" id="{ADDC2997-D306-3442-B6AA-3388B23B332A}"/>
              </a:ext>
            </a:extLst>
          </p:cNvPr>
          <p:cNvSpPr>
            <a:spLocks noGrp="1"/>
          </p:cNvSpPr>
          <p:nvPr>
            <p:ph type="dt" sz="half" idx="10"/>
          </p:nvPr>
        </p:nvSpPr>
        <p:spPr>
          <a:xfrm rot="5400000">
            <a:off x="9800022" y="3223751"/>
            <a:ext cx="4114801" cy="410501"/>
          </a:xfrm>
        </p:spPr>
        <p:txBody>
          <a:bodyPr>
            <a:normAutofit/>
          </a:bodyPr>
          <a:lstStyle/>
          <a:p>
            <a:pPr>
              <a:spcAft>
                <a:spcPts val="600"/>
              </a:spcAft>
            </a:pPr>
            <a:fld id="{4C8B36CC-551C-7C48-807D-D5554B6A89BE}" type="datetime1">
              <a:rPr lang="en-US" smtClean="0"/>
              <a:pPr>
                <a:spcAft>
                  <a:spcPts val="600"/>
                </a:spcAft>
              </a:pPr>
              <a:t>1/11/2022</a:t>
            </a:fld>
            <a:endParaRPr lang="en-US"/>
          </a:p>
        </p:txBody>
      </p:sp>
      <p:sp>
        <p:nvSpPr>
          <p:cNvPr id="6" name="Slide Number Placeholder 5">
            <a:extLst>
              <a:ext uri="{FF2B5EF4-FFF2-40B4-BE49-F238E27FC236}">
                <a16:creationId xmlns:a16="http://schemas.microsoft.com/office/drawing/2014/main" id="{B1D78E0F-7A4B-9444-98EC-72B10D44B3D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17</a:t>
            </a:fld>
            <a:endParaRPr lang="en-US"/>
          </a:p>
        </p:txBody>
      </p:sp>
    </p:spTree>
    <p:extLst>
      <p:ext uri="{BB962C8B-B14F-4D97-AF65-F5344CB8AC3E}">
        <p14:creationId xmlns:p14="http://schemas.microsoft.com/office/powerpoint/2010/main" val="356543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6F150-CDCB-B241-81FD-FD27699C440D}"/>
              </a:ext>
            </a:extLst>
          </p:cNvPr>
          <p:cNvSpPr>
            <a:spLocks noGrp="1"/>
          </p:cNvSpPr>
          <p:nvPr>
            <p:ph type="title"/>
          </p:nvPr>
        </p:nvSpPr>
        <p:spPr>
          <a:xfrm>
            <a:off x="1371599" y="1010097"/>
            <a:ext cx="9486901" cy="1010088"/>
          </a:xfrm>
        </p:spPr>
        <p:txBody>
          <a:bodyPr anchor="b">
            <a:normAutofit/>
          </a:bodyPr>
          <a:lstStyle/>
          <a:p>
            <a:pPr algn="ctr"/>
            <a:r>
              <a:rPr lang="en-US"/>
              <a:t>Annual Review</a:t>
            </a:r>
          </a:p>
        </p:txBody>
      </p:sp>
      <p:sp>
        <p:nvSpPr>
          <p:cNvPr id="3" name="Content Placeholder 2">
            <a:extLst>
              <a:ext uri="{FF2B5EF4-FFF2-40B4-BE49-F238E27FC236}">
                <a16:creationId xmlns:a16="http://schemas.microsoft.com/office/drawing/2014/main" id="{3ADC8103-43B2-F344-AAA4-9329026B053B}"/>
              </a:ext>
            </a:extLst>
          </p:cNvPr>
          <p:cNvSpPr>
            <a:spLocks noGrp="1"/>
          </p:cNvSpPr>
          <p:nvPr>
            <p:ph idx="1"/>
          </p:nvPr>
        </p:nvSpPr>
        <p:spPr>
          <a:xfrm>
            <a:off x="1371600" y="2206257"/>
            <a:ext cx="9486901" cy="3540642"/>
          </a:xfrm>
        </p:spPr>
        <p:txBody>
          <a:bodyPr>
            <a:normAutofit/>
          </a:bodyPr>
          <a:lstStyle/>
          <a:p>
            <a:pPr marL="0" indent="0">
              <a:buNone/>
            </a:pPr>
            <a:r>
              <a:rPr lang="en-US"/>
              <a:t>At least once a year, the Committee on Special Education (CSE) convenes to develop your child’s Individual Education Plan (IEP). </a:t>
            </a:r>
          </a:p>
        </p:txBody>
      </p:sp>
      <p:sp>
        <p:nvSpPr>
          <p:cNvPr id="4" name="Date Placeholder 3">
            <a:extLst>
              <a:ext uri="{FF2B5EF4-FFF2-40B4-BE49-F238E27FC236}">
                <a16:creationId xmlns:a16="http://schemas.microsoft.com/office/drawing/2014/main" id="{F2DA3E95-A896-ED46-8E2D-61DCDD5985CD}"/>
              </a:ext>
            </a:extLst>
          </p:cNvPr>
          <p:cNvSpPr>
            <a:spLocks noGrp="1"/>
          </p:cNvSpPr>
          <p:nvPr>
            <p:ph type="dt" sz="half" idx="10"/>
          </p:nvPr>
        </p:nvSpPr>
        <p:spPr>
          <a:xfrm rot="5400000">
            <a:off x="9800022" y="3223751"/>
            <a:ext cx="4114801" cy="410501"/>
          </a:xfrm>
        </p:spPr>
        <p:txBody>
          <a:bodyPr>
            <a:normAutofit/>
          </a:bodyPr>
          <a:lstStyle/>
          <a:p>
            <a:pPr>
              <a:spcAft>
                <a:spcPts val="600"/>
              </a:spcAft>
            </a:pPr>
            <a:fld id="{39398D37-5CA3-5749-9E40-D0FB35265811}" type="datetime1">
              <a:rPr lang="en-US">
                <a:solidFill>
                  <a:schemeClr val="bg1"/>
                </a:solidFill>
              </a:rPr>
              <a:pPr>
                <a:spcAft>
                  <a:spcPts val="600"/>
                </a:spcAft>
              </a:pPr>
              <a:t>1/11/2022</a:t>
            </a:fld>
            <a:endParaRPr lang="en-US">
              <a:solidFill>
                <a:schemeClr val="bg1"/>
              </a:solidFill>
            </a:endParaRPr>
          </a:p>
        </p:txBody>
      </p:sp>
      <p:sp>
        <p:nvSpPr>
          <p:cNvPr id="5" name="Slide Number Placeholder 4">
            <a:extLst>
              <a:ext uri="{FF2B5EF4-FFF2-40B4-BE49-F238E27FC236}">
                <a16:creationId xmlns:a16="http://schemas.microsoft.com/office/drawing/2014/main" id="{FBCA82D5-0986-B441-841B-1193A9A51043}"/>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1"/>
                </a:solidFill>
              </a:rPr>
              <a:pPr>
                <a:spcAft>
                  <a:spcPts val="600"/>
                </a:spcAft>
              </a:pPr>
              <a:t>2</a:t>
            </a:fld>
            <a:endParaRPr lang="en-US">
              <a:solidFill>
                <a:schemeClr val="bg1"/>
              </a:solidFill>
            </a:endParaRPr>
          </a:p>
        </p:txBody>
      </p:sp>
    </p:spTree>
    <p:extLst>
      <p:ext uri="{BB962C8B-B14F-4D97-AF65-F5344CB8AC3E}">
        <p14:creationId xmlns:p14="http://schemas.microsoft.com/office/powerpoint/2010/main" val="48668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DCD71-D86D-2440-8983-C6B32572B32D}"/>
              </a:ext>
            </a:extLst>
          </p:cNvPr>
          <p:cNvSpPr>
            <a:spLocks noGrp="1"/>
          </p:cNvSpPr>
          <p:nvPr>
            <p:ph type="title"/>
          </p:nvPr>
        </p:nvSpPr>
        <p:spPr>
          <a:xfrm>
            <a:off x="7285978" y="959278"/>
            <a:ext cx="3714872" cy="992512"/>
          </a:xfrm>
        </p:spPr>
        <p:txBody>
          <a:bodyPr>
            <a:normAutofit/>
          </a:bodyPr>
          <a:lstStyle/>
          <a:p>
            <a:pPr algn="ctr"/>
            <a:r>
              <a:rPr lang="en-US"/>
              <a:t>Agenda</a:t>
            </a:r>
          </a:p>
        </p:txBody>
      </p:sp>
      <p:pic>
        <p:nvPicPr>
          <p:cNvPr id="17" name="Picture 6" descr="Blurry conference table and chairs">
            <a:extLst>
              <a:ext uri="{FF2B5EF4-FFF2-40B4-BE49-F238E27FC236}">
                <a16:creationId xmlns:a16="http://schemas.microsoft.com/office/drawing/2014/main" id="{C43FE4A4-AD0E-4690-9955-17CF93FC4B96}"/>
              </a:ext>
            </a:extLst>
          </p:cNvPr>
          <p:cNvPicPr>
            <a:picLocks noChangeAspect="1"/>
          </p:cNvPicPr>
          <p:nvPr/>
        </p:nvPicPr>
        <p:blipFill rotWithShape="1">
          <a:blip r:embed="rId2"/>
          <a:srcRect l="19135" r="21531" b="-1"/>
          <a:stretch/>
        </p:blipFill>
        <p:spPr>
          <a:xfrm>
            <a:off x="20" y="10"/>
            <a:ext cx="6095980" cy="6857990"/>
          </a:xfrm>
          <a:prstGeom prst="rect">
            <a:avLst/>
          </a:prstGeom>
        </p:spPr>
      </p:pic>
      <p:sp>
        <p:nvSpPr>
          <p:cNvPr id="3" name="Content Placeholder 2">
            <a:extLst>
              <a:ext uri="{FF2B5EF4-FFF2-40B4-BE49-F238E27FC236}">
                <a16:creationId xmlns:a16="http://schemas.microsoft.com/office/drawing/2014/main" id="{9478DD48-C27F-BE42-9593-7E77CC334E7B}"/>
              </a:ext>
            </a:extLst>
          </p:cNvPr>
          <p:cNvSpPr>
            <a:spLocks noGrp="1"/>
          </p:cNvSpPr>
          <p:nvPr>
            <p:ph idx="1"/>
          </p:nvPr>
        </p:nvSpPr>
        <p:spPr>
          <a:xfrm>
            <a:off x="7378995" y="2135939"/>
            <a:ext cx="3572540" cy="3546806"/>
          </a:xfrm>
        </p:spPr>
        <p:txBody>
          <a:bodyPr>
            <a:normAutofit/>
          </a:bodyPr>
          <a:lstStyle/>
          <a:p>
            <a:pPr marL="457200" indent="-457200">
              <a:buAutoNum type="arabicPeriod"/>
            </a:pPr>
            <a:r>
              <a:rPr lang="en-US"/>
              <a:t>Preparing for the Annual Review CSE Meeting </a:t>
            </a:r>
          </a:p>
          <a:p>
            <a:pPr marL="457200" indent="-457200">
              <a:buAutoNum type="arabicPeriod"/>
            </a:pPr>
            <a:r>
              <a:rPr lang="en-US"/>
              <a:t>What to Expect at the Annual Review CSE Meeting </a:t>
            </a:r>
          </a:p>
          <a:p>
            <a:pPr marL="457200" indent="-457200">
              <a:buAutoNum type="arabicPeriod"/>
            </a:pPr>
            <a:r>
              <a:rPr lang="en-US"/>
              <a:t>After the Annual Review CSE Meeting </a:t>
            </a:r>
          </a:p>
        </p:txBody>
      </p:sp>
      <p:sp>
        <p:nvSpPr>
          <p:cNvPr id="4" name="Date Placeholder 3">
            <a:extLst>
              <a:ext uri="{FF2B5EF4-FFF2-40B4-BE49-F238E27FC236}">
                <a16:creationId xmlns:a16="http://schemas.microsoft.com/office/drawing/2014/main" id="{542978C9-728A-0D47-B546-6D131616083D}"/>
              </a:ext>
            </a:extLst>
          </p:cNvPr>
          <p:cNvSpPr>
            <a:spLocks noGrp="1"/>
          </p:cNvSpPr>
          <p:nvPr>
            <p:ph type="dt" sz="half" idx="10"/>
          </p:nvPr>
        </p:nvSpPr>
        <p:spPr>
          <a:xfrm rot="5400000">
            <a:off x="9800022" y="3223751"/>
            <a:ext cx="4114801" cy="410501"/>
          </a:xfrm>
        </p:spPr>
        <p:txBody>
          <a:bodyPr>
            <a:normAutofit/>
          </a:bodyPr>
          <a:lstStyle/>
          <a:p>
            <a:pPr>
              <a:spcAft>
                <a:spcPts val="600"/>
              </a:spcAft>
            </a:pPr>
            <a:fld id="{82F89A95-30B8-6947-8D0A-B210272002E5}" type="datetime1">
              <a:rPr lang="en-US" smtClean="0"/>
              <a:pPr>
                <a:spcAft>
                  <a:spcPts val="600"/>
                </a:spcAft>
              </a:pPr>
              <a:t>1/11/2022</a:t>
            </a:fld>
            <a:endParaRPr lang="en-US"/>
          </a:p>
        </p:txBody>
      </p:sp>
      <p:sp>
        <p:nvSpPr>
          <p:cNvPr id="5" name="Slide Number Placeholder 4">
            <a:extLst>
              <a:ext uri="{FF2B5EF4-FFF2-40B4-BE49-F238E27FC236}">
                <a16:creationId xmlns:a16="http://schemas.microsoft.com/office/drawing/2014/main" id="{8912EDE7-1779-0342-9C8C-5FF6666301A0}"/>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a:t>
            </a:fld>
            <a:endParaRPr lang="en-US"/>
          </a:p>
        </p:txBody>
      </p:sp>
    </p:spTree>
    <p:extLst>
      <p:ext uri="{BB962C8B-B14F-4D97-AF65-F5344CB8AC3E}">
        <p14:creationId xmlns:p14="http://schemas.microsoft.com/office/powerpoint/2010/main" val="167067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BFD2B-37AE-2844-A645-5BA969F5CE6F}"/>
              </a:ext>
            </a:extLst>
          </p:cNvPr>
          <p:cNvSpPr>
            <a:spLocks noGrp="1"/>
          </p:cNvSpPr>
          <p:nvPr>
            <p:ph type="title"/>
          </p:nvPr>
        </p:nvSpPr>
        <p:spPr>
          <a:xfrm>
            <a:off x="1371600" y="1371600"/>
            <a:ext cx="2705100" cy="4114800"/>
          </a:xfrm>
        </p:spPr>
        <p:txBody>
          <a:bodyPr anchor="ctr">
            <a:normAutofit/>
          </a:bodyPr>
          <a:lstStyle/>
          <a:p>
            <a:pPr algn="ctr"/>
            <a:r>
              <a:rPr lang="en-US" sz="3000">
                <a:solidFill>
                  <a:schemeClr val="bg2"/>
                </a:solidFill>
              </a:rPr>
              <a:t>Preparing for the Annual Review</a:t>
            </a:r>
          </a:p>
        </p:txBody>
      </p:sp>
      <p:sp>
        <p:nvSpPr>
          <p:cNvPr id="4" name="Date Placeholder 3">
            <a:extLst>
              <a:ext uri="{FF2B5EF4-FFF2-40B4-BE49-F238E27FC236}">
                <a16:creationId xmlns:a16="http://schemas.microsoft.com/office/drawing/2014/main" id="{4C78D701-B728-D548-AFC3-EDD8B72D8D9D}"/>
              </a:ext>
            </a:extLst>
          </p:cNvPr>
          <p:cNvSpPr>
            <a:spLocks noGrp="1"/>
          </p:cNvSpPr>
          <p:nvPr>
            <p:ph type="dt" sz="half" idx="10"/>
          </p:nvPr>
        </p:nvSpPr>
        <p:spPr>
          <a:xfrm rot="5400000">
            <a:off x="9800022" y="3223751"/>
            <a:ext cx="4114801" cy="410501"/>
          </a:xfrm>
        </p:spPr>
        <p:txBody>
          <a:bodyPr>
            <a:normAutofit/>
          </a:bodyPr>
          <a:lstStyle/>
          <a:p>
            <a:pPr>
              <a:spcAft>
                <a:spcPts val="600"/>
              </a:spcAft>
            </a:pPr>
            <a:fld id="{82F89A95-30B8-6947-8D0A-B210272002E5}" type="datetime1">
              <a:rPr lang="en-US" smtClean="0"/>
              <a:pPr>
                <a:spcAft>
                  <a:spcPts val="600"/>
                </a:spcAft>
              </a:pPr>
              <a:t>1/11/2022</a:t>
            </a:fld>
            <a:endParaRPr lang="en-US"/>
          </a:p>
        </p:txBody>
      </p:sp>
      <p:sp>
        <p:nvSpPr>
          <p:cNvPr id="5" name="Slide Number Placeholder 4">
            <a:extLst>
              <a:ext uri="{FF2B5EF4-FFF2-40B4-BE49-F238E27FC236}">
                <a16:creationId xmlns:a16="http://schemas.microsoft.com/office/drawing/2014/main" id="{F6652FB9-B7C6-944D-AD28-3EFE0AE9138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4</a:t>
            </a:fld>
            <a:endParaRPr lang="en-US"/>
          </a:p>
        </p:txBody>
      </p:sp>
      <p:graphicFrame>
        <p:nvGraphicFramePr>
          <p:cNvPr id="22" name="Content Placeholder 2">
            <a:extLst>
              <a:ext uri="{FF2B5EF4-FFF2-40B4-BE49-F238E27FC236}">
                <a16:creationId xmlns:a16="http://schemas.microsoft.com/office/drawing/2014/main" id="{D8323EA6-AB4C-4C74-AC7F-A96512035E21}"/>
              </a:ext>
            </a:extLst>
          </p:cNvPr>
          <p:cNvGraphicFramePr>
            <a:graphicFrameLocks noGrp="1"/>
          </p:cNvGraphicFramePr>
          <p:nvPr>
            <p:ph idx="1"/>
            <p:extLst>
              <p:ext uri="{D42A27DB-BD31-4B8C-83A1-F6EECF244321}">
                <p14:modId xmlns:p14="http://schemas.microsoft.com/office/powerpoint/2010/main" val="2995337960"/>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921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graphicEl>
                                              <a:dgm id="{AAA33100-9150-A648-818A-BBDF7314805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graphicEl>
                                              <a:dgm id="{498EFF57-1867-B248-8C27-9EC32D8C789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graphicEl>
                                              <a:dgm id="{74FCB7A3-DFA7-D042-8055-216B1D863F8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graphicEl>
                                              <a:dgm id="{E828C697-486A-4341-8954-1F0530D553E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graphicEl>
                                              <a:dgm id="{C25C12EB-31C5-9645-9A75-D56C9688117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graphicEl>
                                              <a:dgm id="{EEB5F0C9-0AE2-2C47-983D-87715D3002B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graphicEl>
                                              <a:dgm id="{ED9F0753-623A-BC44-AFE0-B0DBDF3727D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graphicEl>
                                              <a:dgm id="{308CF5B5-C8EB-A941-B26D-0501AFD433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0C311E-45DD-1D42-80E4-AB50F7FAF273}"/>
              </a:ext>
            </a:extLst>
          </p:cNvPr>
          <p:cNvSpPr>
            <a:spLocks noGrp="1"/>
          </p:cNvSpPr>
          <p:nvPr>
            <p:ph type="title"/>
          </p:nvPr>
        </p:nvSpPr>
        <p:spPr>
          <a:xfrm>
            <a:off x="1371600" y="1371600"/>
            <a:ext cx="2705100" cy="4114800"/>
          </a:xfrm>
        </p:spPr>
        <p:txBody>
          <a:bodyPr anchor="ctr">
            <a:normAutofit/>
          </a:bodyPr>
          <a:lstStyle/>
          <a:p>
            <a:pPr algn="ctr"/>
            <a:r>
              <a:rPr lang="en-US" sz="3000">
                <a:solidFill>
                  <a:schemeClr val="bg2"/>
                </a:solidFill>
              </a:rPr>
              <a:t>Preparing for the annual review </a:t>
            </a:r>
          </a:p>
        </p:txBody>
      </p:sp>
      <p:sp>
        <p:nvSpPr>
          <p:cNvPr id="4" name="Date Placeholder 3">
            <a:extLst>
              <a:ext uri="{FF2B5EF4-FFF2-40B4-BE49-F238E27FC236}">
                <a16:creationId xmlns:a16="http://schemas.microsoft.com/office/drawing/2014/main" id="{E8227EC9-48D7-C049-8114-F56A53F4DB1E}"/>
              </a:ext>
            </a:extLst>
          </p:cNvPr>
          <p:cNvSpPr>
            <a:spLocks noGrp="1"/>
          </p:cNvSpPr>
          <p:nvPr>
            <p:ph type="dt" sz="half" idx="10"/>
          </p:nvPr>
        </p:nvSpPr>
        <p:spPr>
          <a:xfrm rot="5400000">
            <a:off x="9800022" y="3223751"/>
            <a:ext cx="4114801" cy="410501"/>
          </a:xfrm>
        </p:spPr>
        <p:txBody>
          <a:bodyPr>
            <a:normAutofit/>
          </a:bodyPr>
          <a:lstStyle/>
          <a:p>
            <a:pPr>
              <a:spcAft>
                <a:spcPts val="600"/>
              </a:spcAft>
            </a:pPr>
            <a:fld id="{82F89A95-30B8-6947-8D0A-B210272002E5}" type="datetime1">
              <a:rPr lang="en-US"/>
              <a:pPr>
                <a:spcAft>
                  <a:spcPts val="600"/>
                </a:spcAft>
              </a:pPr>
              <a:t>1/11/2022</a:t>
            </a:fld>
            <a:endParaRPr lang="en-US"/>
          </a:p>
        </p:txBody>
      </p:sp>
      <p:sp>
        <p:nvSpPr>
          <p:cNvPr id="5" name="Slide Number Placeholder 4">
            <a:extLst>
              <a:ext uri="{FF2B5EF4-FFF2-40B4-BE49-F238E27FC236}">
                <a16:creationId xmlns:a16="http://schemas.microsoft.com/office/drawing/2014/main" id="{C55FF13D-201C-CE43-9E29-7C69D6E90039}"/>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pPr>
                <a:spcAft>
                  <a:spcPts val="600"/>
                </a:spcAft>
              </a:pPr>
              <a:t>5</a:t>
            </a:fld>
            <a:endParaRPr lang="en-US"/>
          </a:p>
        </p:txBody>
      </p:sp>
      <p:graphicFrame>
        <p:nvGraphicFramePr>
          <p:cNvPr id="16" name="Content Placeholder 2">
            <a:extLst>
              <a:ext uri="{FF2B5EF4-FFF2-40B4-BE49-F238E27FC236}">
                <a16:creationId xmlns:a16="http://schemas.microsoft.com/office/drawing/2014/main" id="{856D1685-6C83-4E08-8936-DA76546FB70B}"/>
              </a:ext>
            </a:extLst>
          </p:cNvPr>
          <p:cNvGraphicFramePr>
            <a:graphicFrameLocks noGrp="1"/>
          </p:cNvGraphicFramePr>
          <p:nvPr>
            <p:ph idx="1"/>
            <p:extLst>
              <p:ext uri="{D42A27DB-BD31-4B8C-83A1-F6EECF244321}">
                <p14:modId xmlns:p14="http://schemas.microsoft.com/office/powerpoint/2010/main" val="180962019"/>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27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5F0BFA83-5B54-1043-B2CE-48531AC3F99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graphicEl>
                                              <a:dgm id="{6B3CC4F6-01C3-8148-BB5F-F2B5C0738F0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graphicEl>
                                              <a:dgm id="{56EB63A8-F60B-BD41-AACF-72BC1DC61CA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graphicEl>
                                              <a:dgm id="{272AE9DF-4976-434C-B955-1EB3FD5CF7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76F22-4F2B-E841-92BA-C9DE612A7F94}"/>
              </a:ext>
            </a:extLst>
          </p:cNvPr>
          <p:cNvSpPr>
            <a:spLocks noGrp="1"/>
          </p:cNvSpPr>
          <p:nvPr>
            <p:ph type="title"/>
          </p:nvPr>
        </p:nvSpPr>
        <p:spPr>
          <a:xfrm>
            <a:off x="1371600" y="1371600"/>
            <a:ext cx="2705100" cy="4114800"/>
          </a:xfrm>
        </p:spPr>
        <p:txBody>
          <a:bodyPr anchor="ctr">
            <a:normAutofit/>
          </a:bodyPr>
          <a:lstStyle/>
          <a:p>
            <a:pPr algn="ctr"/>
            <a:r>
              <a:rPr lang="en-US" sz="3000">
                <a:solidFill>
                  <a:schemeClr val="bg2"/>
                </a:solidFill>
              </a:rPr>
              <a:t>Preparing for the annual review</a:t>
            </a:r>
          </a:p>
        </p:txBody>
      </p:sp>
      <p:sp>
        <p:nvSpPr>
          <p:cNvPr id="4" name="Date Placeholder 3">
            <a:extLst>
              <a:ext uri="{FF2B5EF4-FFF2-40B4-BE49-F238E27FC236}">
                <a16:creationId xmlns:a16="http://schemas.microsoft.com/office/drawing/2014/main" id="{B7D57084-EE8D-2540-A9EF-BC708BD6AD77}"/>
              </a:ext>
            </a:extLst>
          </p:cNvPr>
          <p:cNvSpPr>
            <a:spLocks noGrp="1"/>
          </p:cNvSpPr>
          <p:nvPr>
            <p:ph type="dt" sz="half" idx="10"/>
          </p:nvPr>
        </p:nvSpPr>
        <p:spPr>
          <a:xfrm rot="5400000">
            <a:off x="9800022" y="3223751"/>
            <a:ext cx="4114801" cy="410501"/>
          </a:xfrm>
        </p:spPr>
        <p:txBody>
          <a:bodyPr>
            <a:normAutofit/>
          </a:bodyPr>
          <a:lstStyle/>
          <a:p>
            <a:pPr>
              <a:spcAft>
                <a:spcPts val="600"/>
              </a:spcAft>
            </a:pPr>
            <a:fld id="{82F89A95-30B8-6947-8D0A-B210272002E5}" type="datetime1">
              <a:rPr lang="en-US"/>
              <a:pPr>
                <a:spcAft>
                  <a:spcPts val="600"/>
                </a:spcAft>
              </a:pPr>
              <a:t>1/11/2022</a:t>
            </a:fld>
            <a:endParaRPr lang="en-US"/>
          </a:p>
        </p:txBody>
      </p:sp>
      <p:sp>
        <p:nvSpPr>
          <p:cNvPr id="5" name="Slide Number Placeholder 4">
            <a:extLst>
              <a:ext uri="{FF2B5EF4-FFF2-40B4-BE49-F238E27FC236}">
                <a16:creationId xmlns:a16="http://schemas.microsoft.com/office/drawing/2014/main" id="{9EB4345A-78F3-C049-8580-52DFBBD78701}"/>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pPr>
                <a:spcAft>
                  <a:spcPts val="600"/>
                </a:spcAft>
              </a:pPr>
              <a:t>6</a:t>
            </a:fld>
            <a:endParaRPr lang="en-US"/>
          </a:p>
        </p:txBody>
      </p:sp>
      <p:graphicFrame>
        <p:nvGraphicFramePr>
          <p:cNvPr id="40" name="Content Placeholder 2">
            <a:extLst>
              <a:ext uri="{FF2B5EF4-FFF2-40B4-BE49-F238E27FC236}">
                <a16:creationId xmlns:a16="http://schemas.microsoft.com/office/drawing/2014/main" id="{EC363081-CAED-437C-AC9E-6AD46B781BF8}"/>
              </a:ext>
            </a:extLst>
          </p:cNvPr>
          <p:cNvGraphicFramePr>
            <a:graphicFrameLocks noGrp="1"/>
          </p:cNvGraphicFramePr>
          <p:nvPr>
            <p:ph idx="1"/>
            <p:extLst>
              <p:ext uri="{D42A27DB-BD31-4B8C-83A1-F6EECF244321}">
                <p14:modId xmlns:p14="http://schemas.microsoft.com/office/powerpoint/2010/main" val="2366881792"/>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5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graphicEl>
                                              <a:dgm id="{EE5903BE-E7ED-4B4B-B5ED-37124F3E5AA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graphicEl>
                                              <a:dgm id="{079F6C9F-233A-CE4C-878A-F762EAC001D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graphicEl>
                                              <a:dgm id="{51CBE193-0B21-5743-A5E4-A61DE515100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graphicEl>
                                              <a:dgm id="{5A328BF6-AEF6-D34C-9DF4-71E1BDF61A3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graphicEl>
                                              <a:dgm id="{8270F4CC-4667-7144-B6D6-6FF137B614A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graphicEl>
                                              <a:dgm id="{1ECB72F6-2B7F-EB49-BDC5-FD6E52670A3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graphicEl>
                                              <a:dgm id="{37E0D5DA-C88C-7047-83C9-EA4EA68B259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graphicEl>
                                              <a:dgm id="{DDCBABB9-3E8E-FB43-A4B5-AE17222E268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graphicEl>
                                              <a:dgm id="{5CD17762-8B7A-504A-ADD4-BE19CBF72C8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graphicEl>
                                              <a:dgm id="{8B8BD04C-14BA-6C49-B81B-B521EAE377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11FBDEF-9CA1-495E-A9FA-E912D5145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D0233-F5D9-7743-8AB5-767200F5F648}"/>
              </a:ext>
            </a:extLst>
          </p:cNvPr>
          <p:cNvSpPr>
            <a:spLocks noGrp="1"/>
          </p:cNvSpPr>
          <p:nvPr>
            <p:ph type="title"/>
          </p:nvPr>
        </p:nvSpPr>
        <p:spPr>
          <a:xfrm>
            <a:off x="1066800" y="685801"/>
            <a:ext cx="3352800" cy="4257674"/>
          </a:xfrm>
        </p:spPr>
        <p:txBody>
          <a:bodyPr vert="horz" lIns="91440" tIns="45720" rIns="91440" bIns="45720" rtlCol="0" anchor="b">
            <a:normAutofit/>
          </a:bodyPr>
          <a:lstStyle/>
          <a:p>
            <a:pPr algn="ctr"/>
            <a:r>
              <a:rPr lang="en-US" sz="2800"/>
              <a:t>What to expect At the Annual Review </a:t>
            </a:r>
            <a:r>
              <a:rPr lang="en-US" sz="2800" kern="1200" cap="all" spc="300" baseline="0">
                <a:solidFill>
                  <a:schemeClr val="tx2"/>
                </a:solidFill>
                <a:latin typeface="+mj-lt"/>
                <a:ea typeface="+mj-ea"/>
                <a:cs typeface="+mj-cs"/>
              </a:rPr>
              <a:t>Meeting</a:t>
            </a:r>
            <a:br>
              <a:rPr lang="en-US" sz="2800" kern="1200" cap="all" spc="300" baseline="0">
                <a:solidFill>
                  <a:schemeClr val="tx2"/>
                </a:solidFill>
                <a:latin typeface="+mj-lt"/>
                <a:ea typeface="+mj-ea"/>
                <a:cs typeface="+mj-cs"/>
              </a:rPr>
            </a:br>
            <a:br>
              <a:rPr lang="en-US" sz="2800" kern="1200" cap="all" spc="300" baseline="0">
                <a:solidFill>
                  <a:schemeClr val="tx2"/>
                </a:solidFill>
                <a:latin typeface="+mj-lt"/>
                <a:ea typeface="+mj-ea"/>
                <a:cs typeface="+mj-cs"/>
              </a:rPr>
            </a:br>
            <a:r>
              <a:rPr lang="en-US" sz="2800" kern="1200" cap="all" spc="300" baseline="0">
                <a:solidFill>
                  <a:schemeClr val="tx2"/>
                </a:solidFill>
                <a:latin typeface="+mj-lt"/>
                <a:ea typeface="+mj-ea"/>
                <a:cs typeface="+mj-cs"/>
              </a:rPr>
              <a:t> Principles of IEP Development </a:t>
            </a:r>
          </a:p>
        </p:txBody>
      </p:sp>
      <p:sp>
        <p:nvSpPr>
          <p:cNvPr id="28" name="Rectangle 27">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 shape, polygon&#10;&#10;Description automatically generated">
            <a:extLst>
              <a:ext uri="{FF2B5EF4-FFF2-40B4-BE49-F238E27FC236}">
                <a16:creationId xmlns:a16="http://schemas.microsoft.com/office/drawing/2014/main" id="{63BB7854-E46B-0A45-9E90-8E4FAB316AED}"/>
              </a:ext>
            </a:extLst>
          </p:cNvPr>
          <p:cNvPicPr>
            <a:picLocks noGrp="1" noChangeAspect="1"/>
          </p:cNvPicPr>
          <p:nvPr>
            <p:ph idx="1"/>
          </p:nvPr>
        </p:nvPicPr>
        <p:blipFill>
          <a:blip r:embed="rId3"/>
          <a:stretch>
            <a:fillRect/>
          </a:stretch>
        </p:blipFill>
        <p:spPr>
          <a:xfrm>
            <a:off x="6096000" y="1400175"/>
            <a:ext cx="5410200" cy="4400550"/>
          </a:xfrm>
          <a:prstGeom prst="rect">
            <a:avLst/>
          </a:prstGeom>
        </p:spPr>
      </p:pic>
      <p:sp>
        <p:nvSpPr>
          <p:cNvPr id="6" name="Date Placeholder 5">
            <a:extLst>
              <a:ext uri="{FF2B5EF4-FFF2-40B4-BE49-F238E27FC236}">
                <a16:creationId xmlns:a16="http://schemas.microsoft.com/office/drawing/2014/main" id="{6C7CFF1E-A7FD-C443-A92E-F939FBB42F58}"/>
              </a:ext>
            </a:extLst>
          </p:cNvPr>
          <p:cNvSpPr>
            <a:spLocks noGrp="1"/>
          </p:cNvSpPr>
          <p:nvPr>
            <p:ph type="dt" sz="half" idx="10"/>
          </p:nvPr>
        </p:nvSpPr>
        <p:spPr>
          <a:xfrm rot="5400000">
            <a:off x="9800022" y="3223751"/>
            <a:ext cx="4114801" cy="410501"/>
          </a:xfrm>
        </p:spPr>
        <p:txBody>
          <a:bodyPr vert="horz" lIns="91440" tIns="45720" rIns="91440" bIns="45720" rtlCol="0" anchor="ctr">
            <a:normAutofit/>
          </a:bodyPr>
          <a:lstStyle/>
          <a:p>
            <a:pPr>
              <a:spcAft>
                <a:spcPts val="600"/>
              </a:spcAft>
            </a:pPr>
            <a:fld id="{9D641F17-339E-FE4E-89E2-5D9241354047}" type="datetime1">
              <a:rPr lang="en-US">
                <a:solidFill>
                  <a:schemeClr val="bg1"/>
                </a:solidFill>
              </a:rPr>
              <a:pPr>
                <a:spcAft>
                  <a:spcPts val="600"/>
                </a:spcAft>
              </a:pPr>
              <a:t>1/11/2022</a:t>
            </a:fld>
            <a:endParaRPr lang="en-US">
              <a:solidFill>
                <a:schemeClr val="bg1"/>
              </a:solidFill>
            </a:endParaRPr>
          </a:p>
        </p:txBody>
      </p:sp>
      <p:sp>
        <p:nvSpPr>
          <p:cNvPr id="7" name="Slide Number Placeholder 6">
            <a:extLst>
              <a:ext uri="{FF2B5EF4-FFF2-40B4-BE49-F238E27FC236}">
                <a16:creationId xmlns:a16="http://schemas.microsoft.com/office/drawing/2014/main" id="{8E1337FE-9003-7545-A118-8F248AD0BAC3}"/>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a:solidFill>
                  <a:schemeClr val="bg1"/>
                </a:solidFill>
              </a:rPr>
              <a:pPr>
                <a:spcAft>
                  <a:spcPts val="600"/>
                </a:spcAft>
              </a:pPr>
              <a:t>7</a:t>
            </a:fld>
            <a:endParaRPr lang="en-US">
              <a:solidFill>
                <a:schemeClr val="bg1"/>
              </a:solidFill>
            </a:endParaRPr>
          </a:p>
        </p:txBody>
      </p:sp>
    </p:spTree>
    <p:extLst>
      <p:ext uri="{BB962C8B-B14F-4D97-AF65-F5344CB8AC3E}">
        <p14:creationId xmlns:p14="http://schemas.microsoft.com/office/powerpoint/2010/main" val="138107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309FA25-1772-4961-90BE-D39F20067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2ECB6-0E65-564D-B803-35C811721076}"/>
              </a:ext>
            </a:extLst>
          </p:cNvPr>
          <p:cNvSpPr>
            <a:spLocks noGrp="1"/>
          </p:cNvSpPr>
          <p:nvPr>
            <p:ph type="title"/>
          </p:nvPr>
        </p:nvSpPr>
        <p:spPr>
          <a:xfrm>
            <a:off x="129327" y="-74881"/>
            <a:ext cx="5966673" cy="1303606"/>
          </a:xfrm>
        </p:spPr>
        <p:txBody>
          <a:bodyPr vert="horz" lIns="91440" tIns="45720" rIns="91440" bIns="45720" rtlCol="0" anchor="b">
            <a:normAutofit/>
          </a:bodyPr>
          <a:lstStyle/>
          <a:p>
            <a:pPr algn="l"/>
            <a:r>
              <a:rPr lang="en-US" sz="3200" b="1" kern="1200" cap="all" spc="300" baseline="0">
                <a:solidFill>
                  <a:schemeClr val="tx2"/>
                </a:solidFill>
                <a:latin typeface="+mj-lt"/>
                <a:ea typeface="+mj-ea"/>
                <a:cs typeface="+mj-cs"/>
              </a:rPr>
              <a:t>Child centered</a:t>
            </a:r>
          </a:p>
        </p:txBody>
      </p:sp>
      <p:sp>
        <p:nvSpPr>
          <p:cNvPr id="4" name="Content Placeholder 3">
            <a:extLst>
              <a:ext uri="{FF2B5EF4-FFF2-40B4-BE49-F238E27FC236}">
                <a16:creationId xmlns:a16="http://schemas.microsoft.com/office/drawing/2014/main" id="{01AC23E2-8D21-B842-9D70-9700495413ED}"/>
              </a:ext>
            </a:extLst>
          </p:cNvPr>
          <p:cNvSpPr>
            <a:spLocks noGrp="1"/>
          </p:cNvSpPr>
          <p:nvPr>
            <p:ph sz="half" idx="1"/>
          </p:nvPr>
        </p:nvSpPr>
        <p:spPr>
          <a:xfrm>
            <a:off x="129327" y="1371601"/>
            <a:ext cx="6041701" cy="5247249"/>
          </a:xfrm>
        </p:spPr>
        <p:txBody>
          <a:bodyPr vert="horz" lIns="91440" tIns="45720" rIns="91440" bIns="45720" rtlCol="0" anchor="t">
            <a:normAutofit fontScale="92500" lnSpcReduction="10000"/>
          </a:bodyPr>
          <a:lstStyle/>
          <a:p>
            <a:pPr marL="0" indent="0">
              <a:buNone/>
            </a:pPr>
            <a:r>
              <a:rPr lang="en-US" dirty="0"/>
              <a:t>Your child is encouraged to participate in their Annual Review Meeting.  They can participate by: </a:t>
            </a:r>
          </a:p>
          <a:p>
            <a:r>
              <a:rPr lang="en-US" dirty="0"/>
              <a:t>Sharing insight with you prior to the meeting.</a:t>
            </a:r>
          </a:p>
          <a:p>
            <a:r>
              <a:rPr lang="en-US" dirty="0"/>
              <a:t>Writing a letter to the Committee that can be read at the meeting. </a:t>
            </a:r>
          </a:p>
          <a:p>
            <a:r>
              <a:rPr lang="en-US" dirty="0"/>
              <a:t>Joining the Meeting for part or all of the meeting.</a:t>
            </a:r>
          </a:p>
          <a:p>
            <a:pPr marL="0" indent="0">
              <a:buNone/>
            </a:pPr>
            <a:endParaRPr lang="en-US"/>
          </a:p>
          <a:p>
            <a:pPr marL="0" indent="0">
              <a:buNone/>
            </a:pPr>
            <a:r>
              <a:rPr lang="en-US" b="1" dirty="0"/>
              <a:t>To prepare your child to attend their CSE meeting</a:t>
            </a:r>
            <a:r>
              <a:rPr lang="en-US" dirty="0"/>
              <a:t>, explain how the meeting works. Let your child know how important the meeting is and that his or her opinions and input are valuable. You may need to prepare your child to speak up at the meeting. Talk with your son or daughter about how to share his or her feelings about what is being proposed.</a:t>
            </a:r>
          </a:p>
        </p:txBody>
      </p:sp>
      <p:pic>
        <p:nvPicPr>
          <p:cNvPr id="16" name="Content Placeholder 4" descr="Diagram, shape, polygon&#10;&#10;Description automatically generated">
            <a:extLst>
              <a:ext uri="{FF2B5EF4-FFF2-40B4-BE49-F238E27FC236}">
                <a16:creationId xmlns:a16="http://schemas.microsoft.com/office/drawing/2014/main" id="{0EDF85CA-9ED3-8C45-AC22-406D876FFFFC}"/>
              </a:ext>
            </a:extLst>
          </p:cNvPr>
          <p:cNvPicPr>
            <a:picLocks noGrp="1" noChangeAspect="1"/>
          </p:cNvPicPr>
          <p:nvPr>
            <p:ph sz="half" idx="2"/>
          </p:nvPr>
        </p:nvPicPr>
        <p:blipFill>
          <a:blip r:embed="rId2"/>
          <a:stretch>
            <a:fillRect/>
          </a:stretch>
        </p:blipFill>
        <p:spPr>
          <a:xfrm>
            <a:off x="7100888" y="1228725"/>
            <a:ext cx="4405312" cy="4114801"/>
          </a:xfrm>
          <a:prstGeom prst="rect">
            <a:avLst/>
          </a:prstGeom>
        </p:spPr>
      </p:pic>
      <p:sp>
        <p:nvSpPr>
          <p:cNvPr id="5" name="Date Placeholder 4">
            <a:extLst>
              <a:ext uri="{FF2B5EF4-FFF2-40B4-BE49-F238E27FC236}">
                <a16:creationId xmlns:a16="http://schemas.microsoft.com/office/drawing/2014/main" id="{079B1A8D-40BB-214A-8833-8B98294214D5}"/>
              </a:ext>
            </a:extLst>
          </p:cNvPr>
          <p:cNvSpPr>
            <a:spLocks noGrp="1"/>
          </p:cNvSpPr>
          <p:nvPr>
            <p:ph type="dt" sz="half" idx="10"/>
          </p:nvPr>
        </p:nvSpPr>
        <p:spPr>
          <a:xfrm rot="5400000">
            <a:off x="9800022" y="3223751"/>
            <a:ext cx="4114801" cy="410501"/>
          </a:xfrm>
        </p:spPr>
        <p:txBody>
          <a:bodyPr vert="horz" lIns="91440" tIns="45720" rIns="91440" bIns="45720" rtlCol="0" anchor="ctr">
            <a:normAutofit/>
          </a:bodyPr>
          <a:lstStyle/>
          <a:p>
            <a:pPr>
              <a:spcAft>
                <a:spcPts val="600"/>
              </a:spcAft>
            </a:pPr>
            <a:fld id="{4C8B36CC-551C-7C48-807D-D5554B6A89BE}" type="datetime1">
              <a:rPr lang="en-US"/>
              <a:pPr>
                <a:spcAft>
                  <a:spcPts val="600"/>
                </a:spcAft>
              </a:pPr>
              <a:t>1/11/2022</a:t>
            </a:fld>
            <a:endParaRPr lang="en-US"/>
          </a:p>
        </p:txBody>
      </p:sp>
      <p:sp>
        <p:nvSpPr>
          <p:cNvPr id="6" name="Slide Number Placeholder 5">
            <a:extLst>
              <a:ext uri="{FF2B5EF4-FFF2-40B4-BE49-F238E27FC236}">
                <a16:creationId xmlns:a16="http://schemas.microsoft.com/office/drawing/2014/main" id="{706DDA67-BDA6-5E47-8359-4CC458BD35C0}"/>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a:pPr>
                <a:spcAft>
                  <a:spcPts val="600"/>
                </a:spcAft>
              </a:pPr>
              <a:t>8</a:t>
            </a:fld>
            <a:endParaRPr lang="en-US"/>
          </a:p>
        </p:txBody>
      </p:sp>
    </p:spTree>
    <p:extLst>
      <p:ext uri="{BB962C8B-B14F-4D97-AF65-F5344CB8AC3E}">
        <p14:creationId xmlns:p14="http://schemas.microsoft.com/office/powerpoint/2010/main" val="258659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3DC553A7-713D-4133-B393-5017EA4F2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D2FE7-DA8B-7F40-A597-B27A23FC1105}"/>
              </a:ext>
            </a:extLst>
          </p:cNvPr>
          <p:cNvSpPr>
            <a:spLocks noGrp="1"/>
          </p:cNvSpPr>
          <p:nvPr>
            <p:ph type="title"/>
          </p:nvPr>
        </p:nvSpPr>
        <p:spPr>
          <a:xfrm>
            <a:off x="6108728" y="339864"/>
            <a:ext cx="5397472" cy="1202891"/>
          </a:xfrm>
        </p:spPr>
        <p:txBody>
          <a:bodyPr vert="horz" lIns="91440" tIns="45720" rIns="91440" bIns="45720" rtlCol="0">
            <a:normAutofit/>
          </a:bodyPr>
          <a:lstStyle/>
          <a:p>
            <a:pPr algn="ctr"/>
            <a:r>
              <a:rPr lang="en-US" sz="2700" b="1" kern="1200" cap="all" spc="300" baseline="0">
                <a:latin typeface="+mj-lt"/>
                <a:ea typeface="+mj-ea"/>
                <a:cs typeface="+mj-cs"/>
              </a:rPr>
              <a:t>Shared responsibility </a:t>
            </a:r>
            <a:br>
              <a:rPr lang="en-US" sz="2700" b="1" kern="1200" cap="all" spc="300" baseline="0">
                <a:latin typeface="+mj-lt"/>
                <a:ea typeface="+mj-ea"/>
                <a:cs typeface="+mj-cs"/>
              </a:rPr>
            </a:br>
            <a:r>
              <a:rPr lang="en-US" sz="2700" b="1" kern="1200" cap="all" spc="300" baseline="0">
                <a:latin typeface="+mj-lt"/>
                <a:ea typeface="+mj-ea"/>
                <a:cs typeface="+mj-cs"/>
              </a:rPr>
              <a:t>Parental participation</a:t>
            </a:r>
          </a:p>
        </p:txBody>
      </p:sp>
      <p:pic>
        <p:nvPicPr>
          <p:cNvPr id="15" name="Content Placeholder 4" descr="Diagram, shape, polygon&#10;&#10;Description automatically generated">
            <a:extLst>
              <a:ext uri="{FF2B5EF4-FFF2-40B4-BE49-F238E27FC236}">
                <a16:creationId xmlns:a16="http://schemas.microsoft.com/office/drawing/2014/main" id="{1DFC7394-6900-914E-B62A-7916ACEAA662}"/>
              </a:ext>
            </a:extLst>
          </p:cNvPr>
          <p:cNvPicPr>
            <a:picLocks noChangeAspect="1"/>
          </p:cNvPicPr>
          <p:nvPr/>
        </p:nvPicPr>
        <p:blipFill>
          <a:blip r:embed="rId2"/>
          <a:stretch>
            <a:fillRect/>
          </a:stretch>
        </p:blipFill>
        <p:spPr>
          <a:xfrm>
            <a:off x="6759" y="671512"/>
            <a:ext cx="5257469" cy="5057775"/>
          </a:xfrm>
          <a:prstGeom prst="rect">
            <a:avLst/>
          </a:prstGeom>
        </p:spPr>
      </p:pic>
      <p:sp>
        <p:nvSpPr>
          <p:cNvPr id="4" name="Content Placeholder 3">
            <a:extLst>
              <a:ext uri="{FF2B5EF4-FFF2-40B4-BE49-F238E27FC236}">
                <a16:creationId xmlns:a16="http://schemas.microsoft.com/office/drawing/2014/main" id="{E2022DDC-4295-F846-9499-4184C92108D0}"/>
              </a:ext>
            </a:extLst>
          </p:cNvPr>
          <p:cNvSpPr>
            <a:spLocks noGrp="1"/>
          </p:cNvSpPr>
          <p:nvPr>
            <p:ph idx="1"/>
          </p:nvPr>
        </p:nvSpPr>
        <p:spPr>
          <a:xfrm>
            <a:off x="6096002" y="1814732"/>
            <a:ext cx="5426844" cy="4501662"/>
          </a:xfrm>
        </p:spPr>
        <p:txBody>
          <a:bodyPr vert="horz" lIns="91440" tIns="45720" rIns="91440" bIns="45720" rtlCol="0" anchor="t">
            <a:normAutofit/>
          </a:bodyPr>
          <a:lstStyle/>
          <a:p>
            <a:pPr marL="0" indent="0" fontAlgn="base">
              <a:lnSpc>
                <a:spcPct val="90000"/>
              </a:lnSpc>
              <a:buNone/>
            </a:pPr>
            <a:r>
              <a:rPr lang="en-US"/>
              <a:t>As a parent, you are a member of the CSE. At the meeting you may want to consider sharing information regarding your child’s: </a:t>
            </a:r>
          </a:p>
          <a:p>
            <a:pPr fontAlgn="base">
              <a:lnSpc>
                <a:spcPct val="90000"/>
              </a:lnSpc>
            </a:pPr>
            <a:r>
              <a:rPr lang="en-US"/>
              <a:t>strengths and weaknesses </a:t>
            </a:r>
          </a:p>
          <a:p>
            <a:pPr fontAlgn="base">
              <a:lnSpc>
                <a:spcPct val="90000"/>
              </a:lnSpc>
            </a:pPr>
            <a:r>
              <a:rPr lang="en-US"/>
              <a:t>interests, likes and dislikes</a:t>
            </a:r>
          </a:p>
          <a:p>
            <a:pPr fontAlgn="base">
              <a:lnSpc>
                <a:spcPct val="90000"/>
              </a:lnSpc>
            </a:pPr>
            <a:r>
              <a:rPr lang="en-US"/>
              <a:t>short and long-term goals</a:t>
            </a:r>
          </a:p>
          <a:p>
            <a:pPr marL="0" indent="0" fontAlgn="base">
              <a:lnSpc>
                <a:spcPct val="90000"/>
              </a:lnSpc>
              <a:buNone/>
            </a:pPr>
            <a:endParaRPr lang="en-US"/>
          </a:p>
          <a:p>
            <a:pPr marL="0" indent="0" fontAlgn="base">
              <a:lnSpc>
                <a:spcPct val="90000"/>
              </a:lnSpc>
              <a:buNone/>
            </a:pPr>
            <a:r>
              <a:rPr lang="en-US"/>
              <a:t>Please feel free to ask questions and for clarification of special education jargon. </a:t>
            </a:r>
            <a:endParaRPr lang="en-US" sz="2000"/>
          </a:p>
          <a:p>
            <a:pPr marL="0" indent="0" fontAlgn="base">
              <a:lnSpc>
                <a:spcPct val="90000"/>
              </a:lnSpc>
              <a:buNone/>
            </a:pPr>
            <a:endParaRPr lang="en-US" sz="2000"/>
          </a:p>
        </p:txBody>
      </p:sp>
      <p:sp>
        <p:nvSpPr>
          <p:cNvPr id="5" name="Date Placeholder 4">
            <a:extLst>
              <a:ext uri="{FF2B5EF4-FFF2-40B4-BE49-F238E27FC236}">
                <a16:creationId xmlns:a16="http://schemas.microsoft.com/office/drawing/2014/main" id="{C7317830-8E4A-9B4F-A8E5-6DAB44778607}"/>
              </a:ext>
            </a:extLst>
          </p:cNvPr>
          <p:cNvSpPr>
            <a:spLocks noGrp="1"/>
          </p:cNvSpPr>
          <p:nvPr>
            <p:ph type="dt" sz="half" idx="10"/>
          </p:nvPr>
        </p:nvSpPr>
        <p:spPr>
          <a:xfrm rot="5400000">
            <a:off x="9800022" y="3223751"/>
            <a:ext cx="4114801" cy="410501"/>
          </a:xfrm>
        </p:spPr>
        <p:txBody>
          <a:bodyPr vert="horz" lIns="91440" tIns="45720" rIns="91440" bIns="45720" rtlCol="0">
            <a:normAutofit/>
          </a:bodyPr>
          <a:lstStyle/>
          <a:p>
            <a:pPr>
              <a:spcAft>
                <a:spcPts val="600"/>
              </a:spcAft>
            </a:pPr>
            <a:fld id="{4C8B36CC-551C-7C48-807D-D5554B6A89BE}" type="datetime1">
              <a:rPr lang="en-US"/>
              <a:pPr>
                <a:spcAft>
                  <a:spcPts val="600"/>
                </a:spcAft>
              </a:pPr>
              <a:t>1/11/2022</a:t>
            </a:fld>
            <a:endParaRPr lang="en-US"/>
          </a:p>
        </p:txBody>
      </p:sp>
      <p:sp>
        <p:nvSpPr>
          <p:cNvPr id="6" name="Slide Number Placeholder 5">
            <a:extLst>
              <a:ext uri="{FF2B5EF4-FFF2-40B4-BE49-F238E27FC236}">
                <a16:creationId xmlns:a16="http://schemas.microsoft.com/office/drawing/2014/main" id="{95B96081-AACD-C849-8B91-412A507DCF4C}"/>
              </a:ext>
            </a:extLst>
          </p:cNvPr>
          <p:cNvSpPr>
            <a:spLocks noGrp="1"/>
          </p:cNvSpPr>
          <p:nvPr>
            <p:ph type="sldNum" sz="quarter" idx="12"/>
          </p:nvPr>
        </p:nvSpPr>
        <p:spPr>
          <a:xfrm>
            <a:off x="11116340" y="6356350"/>
            <a:ext cx="871868" cy="365125"/>
          </a:xfrm>
        </p:spPr>
        <p:txBody>
          <a:bodyPr vert="horz" lIns="91440" tIns="45720" rIns="91440" bIns="45720" rtlCol="0">
            <a:normAutofit/>
          </a:bodyPr>
          <a:lstStyle/>
          <a:p>
            <a:pPr>
              <a:spcAft>
                <a:spcPts val="600"/>
              </a:spcAft>
            </a:pPr>
            <a:fld id="{F8E28480-1C08-4458-AD97-0283E6FFD09D}" type="slidenum">
              <a:rPr lang="en-US"/>
              <a:pPr>
                <a:spcAft>
                  <a:spcPts val="600"/>
                </a:spcAft>
              </a:pPr>
              <a:t>9</a:t>
            </a:fld>
            <a:endParaRPr lang="en-US"/>
          </a:p>
        </p:txBody>
      </p:sp>
    </p:spTree>
    <p:extLst>
      <p:ext uri="{BB962C8B-B14F-4D97-AF65-F5344CB8AC3E}">
        <p14:creationId xmlns:p14="http://schemas.microsoft.com/office/powerpoint/2010/main" val="29096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ClassicFrameVTI</vt:lpstr>
      <vt:lpstr>Preparing for your child’s annual review Meeting</vt:lpstr>
      <vt:lpstr>Annual Review</vt:lpstr>
      <vt:lpstr>Agenda</vt:lpstr>
      <vt:lpstr>Preparing for the Annual Review</vt:lpstr>
      <vt:lpstr>Preparing for the annual review </vt:lpstr>
      <vt:lpstr>Preparing for the annual review</vt:lpstr>
      <vt:lpstr>What to expect At the Annual Review Meeting   Principles of IEP Development </vt:lpstr>
      <vt:lpstr>Child centered</vt:lpstr>
      <vt:lpstr>Shared responsibility  Parental participation</vt:lpstr>
      <vt:lpstr>Special education is a service, not a place / Least Restrictive environment (LRE) </vt:lpstr>
      <vt:lpstr>Least restrictive environment (LRE) Continued</vt:lpstr>
      <vt:lpstr>General education curriculum, standards and assessments</vt:lpstr>
      <vt:lpstr>Based on Individual strengths and needs </vt:lpstr>
      <vt:lpstr>Based on individual strengths and needs </vt:lpstr>
      <vt:lpstr>Measuring Progress</vt:lpstr>
      <vt:lpstr>Planning for adult outcomes</vt:lpstr>
      <vt:lpstr>After the Annual Review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your child’s annual review</dc:title>
  <dc:creator>Nicole Parete</dc:creator>
  <cp:revision>23</cp:revision>
  <dcterms:created xsi:type="dcterms:W3CDTF">2022-01-08T01:07:28Z</dcterms:created>
  <dcterms:modified xsi:type="dcterms:W3CDTF">2022-01-12T00:55:38Z</dcterms:modified>
</cp:coreProperties>
</file>